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751" r:id="rId3"/>
  </p:sldMasterIdLst>
  <p:notesMasterIdLst>
    <p:notesMasterId r:id="rId13"/>
  </p:notesMasterIdLst>
  <p:sldIdLst>
    <p:sldId id="329" r:id="rId4"/>
    <p:sldId id="324" r:id="rId5"/>
    <p:sldId id="325" r:id="rId6"/>
    <p:sldId id="330" r:id="rId7"/>
    <p:sldId id="331" r:id="rId8"/>
    <p:sldId id="332" r:id="rId9"/>
    <p:sldId id="333" r:id="rId10"/>
    <p:sldId id="334" r:id="rId11"/>
    <p:sldId id="33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tchen L. Wall" initials="GLW" lastIdx="9" clrIdx="6">
    <p:extLst/>
  </p:cmAuthor>
  <p:cmAuthor id="1" name="Don Stoeckel" initials="DS" lastIdx="6" clrIdx="0">
    <p:extLst/>
  </p:cmAuthor>
  <p:cmAuthor id="8" name="Kristin Woods" initials="KW" lastIdx="6" clrIdx="7">
    <p:extLst/>
  </p:cmAuthor>
  <p:cmAuthor id="2" name="Cornell University" initials="" lastIdx="0" clrIdx="1"/>
  <p:cmAuthor id="9" name="Elizabeth Bihn" initials="EAB" lastIdx="7" clrIdx="8"/>
  <p:cmAuthor id="3" name="Davidson, Chelsea" initials="DC" lastIdx="1" clrIdx="2"/>
  <p:cmAuthor id="4" name="Karen Killinger" initials="KMK" lastIdx="1" clrIdx="3"/>
  <p:cmAuthor id="5" name="Ravaliya, Kruti " initials="KDR" lastIdx="0" clrIdx="4"/>
  <p:cmAuthor id="6" name="Donna Marie Pahl" initials="DMP" lastIdx="1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51"/>
    <a:srgbClr val="9BBB5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67518" autoAdjust="0"/>
  </p:normalViewPr>
  <p:slideViewPr>
    <p:cSldViewPr snapToGrid="0">
      <p:cViewPr varScale="1">
        <p:scale>
          <a:sx n="57" d="100"/>
          <a:sy n="57" d="100"/>
        </p:scale>
        <p:origin x="1349" y="3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05642-D573-4E43-8380-729EEA709B2A}"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AD512-9C5B-46A1-BB75-766F8FFEE14A}" type="slidenum">
              <a:rPr lang="en-US" smtClean="0"/>
              <a:t>‹#›</a:t>
            </a:fld>
            <a:endParaRPr lang="en-US"/>
          </a:p>
        </p:txBody>
      </p:sp>
    </p:spTree>
    <p:extLst>
      <p:ext uri="{BB962C8B-B14F-4D97-AF65-F5344CB8AC3E}">
        <p14:creationId xmlns:p14="http://schemas.microsoft.com/office/powerpoint/2010/main" val="124923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t>The</a:t>
            </a:r>
            <a:r>
              <a:rPr lang="en-US" baseline="0" dirty="0" smtClean="0"/>
              <a:t> following</a:t>
            </a:r>
            <a:r>
              <a:rPr lang="en-US" dirty="0" smtClean="0"/>
              <a:t> slides were developed to</a:t>
            </a:r>
            <a:r>
              <a:rPr lang="en-US" baseline="0" dirty="0" smtClean="0"/>
              <a:t> highlight the definition of ‘agricultural water’, and frame it in the context of on-farm water use. These supplemental slides are best used at the beginning of </a:t>
            </a:r>
            <a:r>
              <a:rPr lang="en-US" b="1" baseline="0" dirty="0" smtClean="0"/>
              <a:t>Module 5.1: Production Water</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0CD445-F6A8-4E13-9804-7D4FBC65558E}"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061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Note: </a:t>
            </a:r>
            <a:r>
              <a:rPr lang="en-US" b="0" dirty="0" smtClean="0"/>
              <a:t>These</a:t>
            </a:r>
            <a:r>
              <a:rPr lang="en-US" b="0" baseline="0" dirty="0" smtClean="0"/>
              <a:t> slides can be</a:t>
            </a:r>
            <a:r>
              <a:rPr lang="en-US" dirty="0" smtClean="0"/>
              <a:t> used in </a:t>
            </a:r>
            <a:r>
              <a:rPr lang="en-US" b="1" dirty="0" smtClean="0"/>
              <a:t>Module 5.1</a:t>
            </a:r>
            <a:r>
              <a:rPr lang="en-US" dirty="0" smtClean="0"/>
              <a:t>, after the slide titled </a:t>
            </a:r>
            <a:r>
              <a:rPr lang="en-US" i="1" dirty="0" smtClean="0"/>
              <a:t>Agricultural</a:t>
            </a:r>
            <a:r>
              <a:rPr lang="en-US" i="1" baseline="0" dirty="0" smtClean="0"/>
              <a:t> Water Quality.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6405" indent="-176405" defTabSz="940826">
              <a:buFont typeface="Arial" pitchFamily="34" charset="0"/>
              <a:buChar char="•"/>
              <a:defRPr/>
            </a:pPr>
            <a:r>
              <a:rPr lang="en-US" dirty="0" smtClean="0"/>
              <a:t>The </a:t>
            </a:r>
            <a:r>
              <a:rPr lang="en-US" dirty="0" smtClean="0"/>
              <a:t>definitions on the slide, defined in § 112.3(c), are critical to understanding the scope of what is covered under these criteria.  </a:t>
            </a:r>
          </a:p>
          <a:p>
            <a:pPr marL="176405" indent="-176405" defTabSz="940826">
              <a:buFont typeface="Arial" pitchFamily="34" charset="0"/>
              <a:buChar char="•"/>
              <a:defRPr/>
            </a:pPr>
            <a:r>
              <a:rPr lang="en-US" dirty="0" smtClean="0"/>
              <a:t>Water that does not meet the definition of agricultural</a:t>
            </a:r>
            <a:r>
              <a:rPr lang="en-US" baseline="0" dirty="0" smtClean="0"/>
              <a:t> water </a:t>
            </a:r>
            <a:r>
              <a:rPr lang="en-US" dirty="0" smtClean="0"/>
              <a:t>is</a:t>
            </a:r>
            <a:r>
              <a:rPr lang="en-US" baseline="0" dirty="0" smtClean="0"/>
              <a:t> not</a:t>
            </a:r>
            <a:r>
              <a:rPr lang="en-US" dirty="0" smtClean="0"/>
              <a:t> covered by water quality criteria in the FSMA Produce Safety Rule. For example, water used for drip or furrow irrigation in apple orchards would not be considered agricultural water, as long as the water does not contact the apples. That same water would be considered agricultural water if it were used to mix protective</a:t>
            </a:r>
            <a:r>
              <a:rPr lang="en-US" baseline="0" dirty="0" smtClean="0"/>
              <a:t> sprays that were then applied directly to the apples. </a:t>
            </a:r>
          </a:p>
          <a:p>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018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Note: </a:t>
            </a:r>
            <a:r>
              <a:rPr lang="en-US" baseline="0" dirty="0" smtClean="0"/>
              <a:t>Animation included in slide. </a:t>
            </a:r>
          </a:p>
          <a:p>
            <a:endParaRPr lang="en-US" baseline="0" dirty="0" smtClean="0"/>
          </a:p>
          <a:p>
            <a:r>
              <a:rPr lang="en-US" baseline="0" dirty="0" smtClean="0"/>
              <a:t>This slide can be used to work through the process of describing when water on the farm meets the definition of Agricultural Water. It adds a level of complexity by highlighting </a:t>
            </a:r>
            <a:r>
              <a:rPr lang="en-US" baseline="0" dirty="0" smtClean="0"/>
              <a:t>when one </a:t>
            </a:r>
            <a:r>
              <a:rPr lang="en-US" baseline="0" dirty="0" smtClean="0"/>
              <a:t>type of squash is covered and one is not. This provides another opportunity to discuss covered produce and how covered produce relates to </a:t>
            </a:r>
            <a:r>
              <a:rPr lang="en-US" baseline="0" dirty="0" smtClean="0"/>
              <a:t>the agricultural </a:t>
            </a:r>
            <a:r>
              <a:rPr lang="en-US" baseline="0" dirty="0" smtClean="0"/>
              <a:t>water determination. Depending on teaching style and audience, this slide and/or the photographic slides that follow can be used to demonstrate this learning concept.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9395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Answer: </a:t>
            </a:r>
            <a:r>
              <a:rPr lang="en-US" baseline="0" dirty="0" smtClean="0"/>
              <a:t>Yes. Water is intended to, or is likely to, contact covered produce (leafy greens).</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771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a:t>
            </a:r>
            <a:r>
              <a:rPr lang="en-US" dirty="0" smtClean="0"/>
              <a:t>No. In this scenario, water is NOT intended to, or likely to, contact covered produce</a:t>
            </a:r>
            <a:r>
              <a:rPr lang="en-US" baseline="0" dirty="0" smtClean="0"/>
              <a:t> (oranges). </a:t>
            </a:r>
          </a:p>
          <a:p>
            <a:endParaRPr lang="en-US" baseline="0" dirty="0" smtClean="0"/>
          </a:p>
          <a:p>
            <a:r>
              <a:rPr lang="en-US" b="1" baseline="0" dirty="0" smtClean="0"/>
              <a:t>Discussion: </a:t>
            </a:r>
            <a:r>
              <a:rPr lang="en-US" baseline="0" dirty="0" smtClean="0"/>
              <a:t>In the event that the drip irrigation is not functioning properly, such as a broken emitter that sprays water up into the canopy of the tree, the water may contact the crop. This is not likely to occur if the water distribution system is maintained in good condition and functioning </a:t>
            </a:r>
            <a:r>
              <a:rPr lang="en-US" baseline="0" dirty="0" smtClean="0"/>
              <a:t>properly </a:t>
            </a:r>
            <a:r>
              <a:rPr lang="en-US" baseline="0" dirty="0" smtClean="0"/>
              <a:t>because the fruit is in a tree above the drip irrigation zone. </a:t>
            </a:r>
            <a:endParaRPr lang="en-US" dirty="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8932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Answer: </a:t>
            </a:r>
            <a:r>
              <a:rPr lang="en-US" dirty="0" smtClean="0"/>
              <a:t>Yes. </a:t>
            </a:r>
            <a:r>
              <a:rPr lang="en-US" baseline="0" dirty="0" smtClean="0"/>
              <a:t>Water is intended to, or is likely to, contact covered produce (apples) through the water used during pesticide applications. </a:t>
            </a:r>
            <a:endParaRPr lang="en-US"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5739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Answer: </a:t>
            </a:r>
            <a:r>
              <a:rPr lang="en-US" baseline="0" dirty="0" smtClean="0"/>
              <a:t>Not likely. Water is NOT intended to, or likely to, contact covered produce (strawberries).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Discussion: </a:t>
            </a:r>
            <a:r>
              <a:rPr lang="en-US" baseline="0" dirty="0" smtClean="0"/>
              <a:t>In this system, the water is delivered to the growing pots via tubing to the root system only. However, on this farm, several growing pots were not draining properly and water was dripping down onto plants below. </a:t>
            </a:r>
            <a:endParaRPr lang="en-US"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513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Answer: </a:t>
            </a:r>
            <a:r>
              <a:rPr lang="en-US" baseline="0" dirty="0" smtClean="0"/>
              <a:t>No. Potatoes are on the ‘rarely consumed raw’ list and not considered to be ‘covered produce’.</a:t>
            </a:r>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951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a:t>
            </a:r>
            <a:r>
              <a:rPr lang="en-US" b="1" baseline="0" dirty="0" smtClean="0"/>
              <a:t> </a:t>
            </a:r>
            <a:r>
              <a:rPr lang="en-US" dirty="0" smtClean="0"/>
              <a:t>Yes. </a:t>
            </a:r>
            <a:r>
              <a:rPr lang="en-US" baseline="0" dirty="0" smtClean="0"/>
              <a:t>Water is intended to, or is likely to, contact covered produce (carrots). Even though drip irrigation is used, the water is likely to contact the carrots since they are a root crop. </a:t>
            </a:r>
            <a:endParaRPr lang="en-US" strike="sngStrike" dirty="0" smtClean="0"/>
          </a:p>
        </p:txBody>
      </p:sp>
      <p:sp>
        <p:nvSpPr>
          <p:cNvPr id="4" name="Slide Number Placeholder 3"/>
          <p:cNvSpPr>
            <a:spLocks noGrp="1"/>
          </p:cNvSpPr>
          <p:nvPr>
            <p:ph type="sldNum" sz="quarter" idx="10"/>
          </p:nvPr>
        </p:nvSpPr>
        <p:spPr/>
        <p:txBody>
          <a:bodyPr/>
          <a:lstStyle/>
          <a:p>
            <a:fld id="{230CD445-F6A8-4E13-9804-7D4FBC65558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6788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477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526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6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s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33400"/>
            <a:ext cx="6477000"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67169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 Logo">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477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02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96532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250" y="447675"/>
            <a:ext cx="6473952"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19250" y="2203450"/>
            <a:ext cx="64770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10478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4770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526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65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1200"/>
            <a:ext cx="64770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76400" y="481013"/>
            <a:ext cx="64770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75751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199"/>
            <a:ext cx="6477000" cy="1143000"/>
          </a:xfrm>
        </p:spPr>
        <p:txBody>
          <a:bodyPr/>
          <a:lstStyle>
            <a:lvl1pPr>
              <a:defRPr>
                <a:solidFill>
                  <a:schemeClr val="bg1"/>
                </a:solidFill>
              </a:defRPr>
            </a:lvl1pPr>
          </a:lstStyle>
          <a:p>
            <a:r>
              <a:rPr lang="en-US" smtClean="0"/>
              <a:t>Click to edit Master title style</a:t>
            </a:r>
            <a:endParaRPr lang="en-US"/>
          </a:p>
        </p:txBody>
      </p:sp>
      <p:sp>
        <p:nvSpPr>
          <p:cNvPr id="11" name="Content Placeholder 3"/>
          <p:cNvSpPr>
            <a:spLocks noGrp="1"/>
          </p:cNvSpPr>
          <p:nvPr>
            <p:ph sz="half" idx="13"/>
          </p:nvPr>
        </p:nvSpPr>
        <p:spPr>
          <a:xfrm>
            <a:off x="1676400" y="1828800"/>
            <a:ext cx="3124200" cy="3657599"/>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4"/>
          </p:nvPr>
        </p:nvSpPr>
        <p:spPr>
          <a:xfrm>
            <a:off x="5029200" y="1828800"/>
            <a:ext cx="3124200" cy="3657599"/>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351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477000" cy="1143000"/>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08584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441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ooter and Date">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7315200" y="6019800"/>
            <a:ext cx="1219200" cy="381000"/>
          </a:xfrm>
          <a:prstGeom prst="rect">
            <a:avLst/>
          </a:prstGeom>
        </p:spPr>
        <p:txBody>
          <a:bodyPr/>
          <a:lstStyle>
            <a:lvl1pPr>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81000" y="5562600"/>
            <a:ext cx="8181975" cy="320675"/>
          </a:xfrm>
          <a:prstGeom prst="rect">
            <a:avLst/>
          </a:prstGeom>
        </p:spPr>
        <p:txBody>
          <a:bodyPr/>
          <a:lstStyle>
            <a:lvl1pPr fontAlgn="auto">
              <a:spcBef>
                <a:spcPts val="0"/>
              </a:spcBef>
              <a:spcAft>
                <a:spcPts val="0"/>
              </a:spcAft>
              <a:defRPr sz="1200">
                <a:solidFill>
                  <a:schemeClr val="bg1"/>
                </a:solidFill>
                <a:latin typeface="Arial" pitchFamily="34" charset="0"/>
                <a:cs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12914718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5600" y="4343400"/>
            <a:ext cx="5486400" cy="566738"/>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95600" y="152400"/>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895600" y="4910138"/>
            <a:ext cx="5486400" cy="884238"/>
          </a:xfrm>
        </p:spPr>
        <p:txBody>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14065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16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ain Title Slide">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56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500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0" y="246888"/>
            <a:ext cx="3557271" cy="72877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3600" y="5890814"/>
            <a:ext cx="2971800" cy="752122"/>
          </a:xfrm>
          <a:prstGeom prst="rect">
            <a:avLst/>
          </a:prstGeom>
        </p:spPr>
      </p:pic>
    </p:spTree>
    <p:extLst>
      <p:ext uri="{BB962C8B-B14F-4D97-AF65-F5344CB8AC3E}">
        <p14:creationId xmlns:p14="http://schemas.microsoft.com/office/powerpoint/2010/main" val="41869562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in Title Slide-No CU logo">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56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500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0" y="246888"/>
            <a:ext cx="3557271" cy="728777"/>
          </a:xfrm>
          <a:prstGeom prst="rect">
            <a:avLst/>
          </a:prstGeom>
        </p:spPr>
      </p:pic>
    </p:spTree>
    <p:extLst>
      <p:ext uri="{BB962C8B-B14F-4D97-AF65-F5344CB8AC3E}">
        <p14:creationId xmlns:p14="http://schemas.microsoft.com/office/powerpoint/2010/main" val="23738099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60F61E0-5F8E-BA43-9057-824846A03C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1068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5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241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29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Picture Placeholder 5"/>
          <p:cNvSpPr>
            <a:spLocks noGrp="1"/>
          </p:cNvSpPr>
          <p:nvPr>
            <p:ph type="pic" sz="quarter" idx="10"/>
          </p:nvPr>
        </p:nvSpPr>
        <p:spPr>
          <a:xfrm>
            <a:off x="457200" y="1676400"/>
            <a:ext cx="8153400" cy="4343400"/>
          </a:xfrm>
        </p:spPr>
        <p:txBody>
          <a:bodyPr/>
          <a:lstStyle>
            <a:lvl1pPr marL="0" indent="0">
              <a:buNone/>
              <a:defRPr/>
            </a:lvl1pPr>
          </a:lstStyle>
          <a:p>
            <a:endParaRPr lang="en-US"/>
          </a:p>
        </p:txBody>
      </p:sp>
    </p:spTree>
    <p:extLst>
      <p:ext uri="{BB962C8B-B14F-4D97-AF65-F5344CB8AC3E}">
        <p14:creationId xmlns:p14="http://schemas.microsoft.com/office/powerpoint/2010/main" val="6815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 name="Text Placeholder 2"/>
          <p:cNvSpPr>
            <a:spLocks noGrp="1"/>
          </p:cNvSpPr>
          <p:nvPr>
            <p:ph idx="1"/>
          </p:nvPr>
        </p:nvSpPr>
        <p:spPr bwMode="auto">
          <a:xfrm>
            <a:off x="457200" y="1676400"/>
            <a:ext cx="4495800" cy="430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5105400" y="1676400"/>
            <a:ext cx="3581400" cy="43042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71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Main Title Slide-No CU Logo">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375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1" y="246890"/>
            <a:ext cx="3557271" cy="728777"/>
          </a:xfrm>
          <a:prstGeom prst="rect">
            <a:avLst/>
          </a:prstGeom>
        </p:spPr>
      </p:pic>
    </p:spTree>
    <p:extLst>
      <p:ext uri="{BB962C8B-B14F-4D97-AF65-F5344CB8AC3E}">
        <p14:creationId xmlns:p14="http://schemas.microsoft.com/office/powerpoint/2010/main" val="25878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bwMode="auto">
          <a:xfrm>
            <a:off x="457200" y="1524000"/>
            <a:ext cx="8305800" cy="445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1060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6" name="Title Placeholder 1"/>
          <p:cNvSpPr>
            <a:spLocks noGrp="1"/>
          </p:cNvSpPr>
          <p:nvPr>
            <p:ph type="title"/>
          </p:nvPr>
        </p:nvSpPr>
        <p:spPr bwMode="auto">
          <a:xfrm>
            <a:off x="2362200" y="228600"/>
            <a:ext cx="6477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362200" y="1676400"/>
            <a:ext cx="6477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292763544"/>
      </p:ext>
    </p:extLst>
  </p:cSld>
  <p:clrMap bg1="lt1" tx1="dk1" bg2="lt2" tx2="dk2" accent1="accent1" accent2="accent2" accent3="accent3" accent4="accent4" accent5="accent5" accent6="accent6" hlink="hlink" folHlink="folHlink"/>
  <p:sldLayoutIdLst>
    <p:sldLayoutId id="2147483719" r:id="rId1"/>
    <p:sldLayoutId id="2147483730" r:id="rId2"/>
  </p:sldLayoutIdLst>
  <p:timing>
    <p:tnLst>
      <p:par>
        <p:cTn id="1" dur="indefinite" restart="never" nodeType="tmRoot"/>
      </p:par>
    </p:tnLst>
  </p:timing>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76400"/>
            <a:ext cx="8305800" cy="430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25603591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p:txStyles>
    <p:titleStyle>
      <a:lvl1pPr algn="l" rtl="0" eaLnBrk="0" fontAlgn="base" hangingPunct="0">
        <a:spcBef>
          <a:spcPct val="0"/>
        </a:spcBef>
        <a:spcAft>
          <a:spcPct val="0"/>
        </a:spcAft>
        <a:defRPr sz="30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35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6" name="Title Placeholder 1"/>
          <p:cNvSpPr>
            <a:spLocks noGrp="1"/>
          </p:cNvSpPr>
          <p:nvPr>
            <p:ph type="title"/>
          </p:nvPr>
        </p:nvSpPr>
        <p:spPr bwMode="auto">
          <a:xfrm>
            <a:off x="2362200" y="228600"/>
            <a:ext cx="6477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362200" y="1676400"/>
            <a:ext cx="6477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393722288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iming>
    <p:tnLst>
      <p:par>
        <p:cTn id="1" dur="indefinite" restart="never" nodeType="tmRoot"/>
      </p:par>
    </p:tnLst>
  </p:timing>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33918" y="1706880"/>
            <a:ext cx="6550063" cy="2590800"/>
          </a:xfrm>
        </p:spPr>
        <p:txBody>
          <a:bodyPr/>
          <a:lstStyle/>
          <a:p>
            <a:pPr algn="ctr"/>
            <a:r>
              <a:rPr lang="en-US" sz="4400" dirty="0" smtClean="0"/>
              <a:t>Supplemental Slides for the PSA Grower Training Curriculum: </a:t>
            </a:r>
            <a:r>
              <a:rPr lang="en-US" sz="4000" dirty="0" smtClean="0"/>
              <a:t/>
            </a:r>
            <a:br>
              <a:rPr lang="en-US" sz="4000" dirty="0" smtClean="0"/>
            </a:br>
            <a:r>
              <a:rPr lang="en-US" sz="4400" dirty="0" smtClean="0"/>
              <a:t>Agricultural Water Definitions</a:t>
            </a:r>
            <a:endParaRPr lang="en-US" sz="4400" dirty="0">
              <a:effectLst>
                <a:outerShdw blurRad="38100" dist="38100" dir="2700000" algn="tl">
                  <a:srgbClr val="000000">
                    <a:alpha val="43137"/>
                  </a:srgbClr>
                </a:outerShdw>
              </a:effectLst>
            </a:endParaRPr>
          </a:p>
        </p:txBody>
      </p:sp>
      <p:sp>
        <p:nvSpPr>
          <p:cNvPr id="6" name="Rectangle 5"/>
          <p:cNvSpPr/>
          <p:nvPr/>
        </p:nvSpPr>
        <p:spPr>
          <a:xfrm>
            <a:off x="137160" y="6167336"/>
            <a:ext cx="3566160" cy="576364"/>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a:ea typeface="+mn-ea"/>
                <a:cs typeface="+mn-cs"/>
              </a:rPr>
              <a:t>SUPPLEMENTAL MATERIAL</a:t>
            </a:r>
          </a:p>
        </p:txBody>
      </p:sp>
    </p:spTree>
    <p:extLst>
      <p:ext uri="{BB962C8B-B14F-4D97-AF65-F5344CB8AC3E}">
        <p14:creationId xmlns:p14="http://schemas.microsoft.com/office/powerpoint/2010/main" val="3681320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6482"/>
            <a:ext cx="6477000" cy="1143000"/>
          </a:xfrm>
        </p:spPr>
        <p:txBody>
          <a:bodyPr/>
          <a:lstStyle/>
          <a:p>
            <a:pPr algn="ctr"/>
            <a:r>
              <a:rPr lang="en-US" dirty="0" smtClean="0"/>
              <a:t>Helpful Definitions</a:t>
            </a:r>
            <a:endParaRPr lang="en-US" dirty="0"/>
          </a:p>
        </p:txBody>
      </p:sp>
      <p:sp>
        <p:nvSpPr>
          <p:cNvPr id="3" name="Content Placeholder 2"/>
          <p:cNvSpPr>
            <a:spLocks noGrp="1"/>
          </p:cNvSpPr>
          <p:nvPr>
            <p:ph type="body" sz="quarter" idx="10"/>
          </p:nvPr>
        </p:nvSpPr>
        <p:spPr>
          <a:xfrm>
            <a:off x="206812" y="1170224"/>
            <a:ext cx="8686800" cy="4389588"/>
          </a:xfrm>
        </p:spPr>
        <p:txBody>
          <a:bodyPr/>
          <a:lstStyle/>
          <a:p>
            <a:r>
              <a:rPr lang="en-US" b="1" u="sng" dirty="0" smtClean="0"/>
              <a:t>Agricultural water</a:t>
            </a:r>
            <a:r>
              <a:rPr lang="en-US" b="1" dirty="0" smtClean="0"/>
              <a:t> </a:t>
            </a:r>
            <a:r>
              <a:rPr lang="en-US" dirty="0" smtClean="0"/>
              <a:t>must be safe and of adequate sanitary quality for its intended use.</a:t>
            </a:r>
          </a:p>
          <a:p>
            <a:pPr lvl="1" defTabSz="705620">
              <a:defRPr/>
            </a:pPr>
            <a:r>
              <a:rPr lang="en-US" sz="2000" b="1" dirty="0" smtClean="0"/>
              <a:t>Agricultural water </a:t>
            </a:r>
            <a:r>
              <a:rPr lang="en-US" sz="2000" dirty="0" smtClean="0"/>
              <a:t>means water used in covered activities on covered produce where water </a:t>
            </a:r>
            <a:r>
              <a:rPr lang="en-US" sz="2000" u="sng" dirty="0" smtClean="0"/>
              <a:t>is intended to, or is likely to, contact covered produce or food contact surfaces</a:t>
            </a:r>
            <a:r>
              <a:rPr lang="en-US" sz="2000" dirty="0" smtClean="0"/>
              <a:t>. </a:t>
            </a:r>
          </a:p>
          <a:p>
            <a:pPr lvl="1" defTabSz="705620">
              <a:defRPr/>
            </a:pPr>
            <a:r>
              <a:rPr lang="en-US" sz="2000" b="1" dirty="0" smtClean="0"/>
              <a:t>Covered produce </a:t>
            </a:r>
            <a:r>
              <a:rPr lang="en-US" sz="2000" dirty="0" smtClean="0"/>
              <a:t>means produce that is subject to the requirements of the Produce Safety Rule.  The term </a:t>
            </a:r>
            <a:r>
              <a:rPr lang="en-US" sz="2000" u="sng" dirty="0" smtClean="0">
                <a:solidFill>
                  <a:srgbClr val="000000"/>
                </a:solidFill>
              </a:rPr>
              <a:t>“covered produce” refers to the harvestable or harvested part of the crop</a:t>
            </a:r>
            <a:r>
              <a:rPr lang="en-US" sz="2000" dirty="0" smtClean="0">
                <a:solidFill>
                  <a:srgbClr val="000000"/>
                </a:solidFill>
              </a:rPr>
              <a:t>.</a:t>
            </a:r>
            <a:endParaRPr lang="en-US" sz="2000" dirty="0">
              <a:solidFill>
                <a:srgbClr val="00000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3819" y="4424516"/>
            <a:ext cx="2127044" cy="1595284"/>
          </a:xfrm>
          <a:prstGeom prst="rect">
            <a:avLst/>
          </a:prstGeom>
          <a:solidFill>
            <a:srgbClr val="FFFFFF">
              <a:shade val="85000"/>
            </a:srgbClr>
          </a:solidFill>
          <a:ln w="57150" cap="sq">
            <a:noFill/>
            <a:miter lim="800000"/>
          </a:ln>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019" y="4424516"/>
            <a:ext cx="2127044" cy="1595284"/>
          </a:xfrm>
          <a:prstGeom prst="rect">
            <a:avLst/>
          </a:prstGeom>
          <a:solidFill>
            <a:srgbClr val="FFFFFF">
              <a:shade val="85000"/>
            </a:srgbClr>
          </a:solidFill>
          <a:ln w="57150" cap="sq">
            <a:noFill/>
            <a:miter lim="800000"/>
          </a:ln>
          <a:effectLst/>
        </p:spPr>
      </p:pic>
      <p:pic>
        <p:nvPicPr>
          <p:cNvPr id="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473782" y="4417670"/>
            <a:ext cx="2152861" cy="1602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129239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421" y="210815"/>
            <a:ext cx="6477000" cy="1143000"/>
          </a:xfrm>
        </p:spPr>
        <p:txBody>
          <a:bodyPr/>
          <a:lstStyle/>
          <a:p>
            <a:r>
              <a:rPr lang="en-US" dirty="0" smtClean="0"/>
              <a:t>Agricultural Water Example</a:t>
            </a:r>
            <a:endParaRPr lang="en-US" dirty="0"/>
          </a:p>
        </p:txBody>
      </p:sp>
      <p:pic>
        <p:nvPicPr>
          <p:cNvPr id="10" name="Picture 9"/>
          <p:cNvPicPr>
            <a:picLocks noChangeAspect="1"/>
          </p:cNvPicPr>
          <p:nvPr/>
        </p:nvPicPr>
        <p:blipFill>
          <a:blip r:embed="rId3"/>
          <a:stretch>
            <a:fillRect/>
          </a:stretch>
        </p:blipFill>
        <p:spPr>
          <a:xfrm>
            <a:off x="380999" y="1507425"/>
            <a:ext cx="8345557" cy="1421280"/>
          </a:xfrm>
          <a:prstGeom prst="rect">
            <a:avLst/>
          </a:prstGeom>
        </p:spPr>
      </p:pic>
      <p:pic>
        <p:nvPicPr>
          <p:cNvPr id="11" name="Picture 10"/>
          <p:cNvPicPr>
            <a:picLocks noChangeAspect="1"/>
          </p:cNvPicPr>
          <p:nvPr/>
        </p:nvPicPr>
        <p:blipFill>
          <a:blip r:embed="rId4"/>
          <a:stretch>
            <a:fillRect/>
          </a:stretch>
        </p:blipFill>
        <p:spPr>
          <a:xfrm>
            <a:off x="762000" y="2958522"/>
            <a:ext cx="7755883" cy="824850"/>
          </a:xfrm>
          <a:prstGeom prst="rect">
            <a:avLst/>
          </a:prstGeom>
        </p:spPr>
      </p:pic>
      <p:pic>
        <p:nvPicPr>
          <p:cNvPr id="13" name="Picture 12"/>
          <p:cNvPicPr>
            <a:picLocks noChangeAspect="1"/>
          </p:cNvPicPr>
          <p:nvPr/>
        </p:nvPicPr>
        <p:blipFill>
          <a:blip r:embed="rId5"/>
          <a:stretch>
            <a:fillRect/>
          </a:stretch>
        </p:blipFill>
        <p:spPr>
          <a:xfrm>
            <a:off x="778517" y="2952878"/>
            <a:ext cx="7755883" cy="824850"/>
          </a:xfrm>
          <a:prstGeom prst="rect">
            <a:avLst/>
          </a:prstGeom>
        </p:spPr>
      </p:pic>
      <p:pic>
        <p:nvPicPr>
          <p:cNvPr id="14" name="Picture 13"/>
          <p:cNvPicPr>
            <a:picLocks noChangeAspect="1"/>
          </p:cNvPicPr>
          <p:nvPr/>
        </p:nvPicPr>
        <p:blipFill>
          <a:blip r:embed="rId6"/>
          <a:stretch>
            <a:fillRect/>
          </a:stretch>
        </p:blipFill>
        <p:spPr>
          <a:xfrm>
            <a:off x="1589500" y="3808894"/>
            <a:ext cx="6930789" cy="1091340"/>
          </a:xfrm>
          <a:prstGeom prst="rect">
            <a:avLst/>
          </a:prstGeom>
        </p:spPr>
      </p:pic>
      <p:pic>
        <p:nvPicPr>
          <p:cNvPr id="15" name="Picture 14"/>
          <p:cNvPicPr>
            <a:picLocks noChangeAspect="1"/>
          </p:cNvPicPr>
          <p:nvPr/>
        </p:nvPicPr>
        <p:blipFill>
          <a:blip r:embed="rId7"/>
          <a:stretch>
            <a:fillRect/>
          </a:stretch>
        </p:blipFill>
        <p:spPr>
          <a:xfrm>
            <a:off x="1606421" y="3808894"/>
            <a:ext cx="6905401" cy="1091340"/>
          </a:xfrm>
          <a:prstGeom prst="rect">
            <a:avLst/>
          </a:prstGeom>
        </p:spPr>
      </p:pic>
      <p:pic>
        <p:nvPicPr>
          <p:cNvPr id="16" name="Picture 15"/>
          <p:cNvPicPr>
            <a:picLocks noChangeAspect="1"/>
          </p:cNvPicPr>
          <p:nvPr/>
        </p:nvPicPr>
        <p:blipFill>
          <a:blip r:embed="rId8"/>
          <a:stretch>
            <a:fillRect/>
          </a:stretch>
        </p:blipFill>
        <p:spPr>
          <a:xfrm>
            <a:off x="2991445" y="4930920"/>
            <a:ext cx="5509088" cy="1091340"/>
          </a:xfrm>
          <a:prstGeom prst="rect">
            <a:avLst/>
          </a:prstGeom>
        </p:spPr>
      </p:pic>
      <p:pic>
        <p:nvPicPr>
          <p:cNvPr id="17" name="Picture 16"/>
          <p:cNvPicPr>
            <a:picLocks noChangeAspect="1"/>
          </p:cNvPicPr>
          <p:nvPr/>
        </p:nvPicPr>
        <p:blipFill>
          <a:blip r:embed="rId9"/>
          <a:stretch>
            <a:fillRect/>
          </a:stretch>
        </p:blipFill>
        <p:spPr>
          <a:xfrm>
            <a:off x="2988623" y="4943333"/>
            <a:ext cx="5496395" cy="1091340"/>
          </a:xfrm>
          <a:prstGeom prst="rect">
            <a:avLst/>
          </a:prstGeom>
        </p:spPr>
      </p:pic>
      <p:pic>
        <p:nvPicPr>
          <p:cNvPr id="18" name="Picture 17"/>
          <p:cNvPicPr>
            <a:picLocks noChangeAspect="1"/>
          </p:cNvPicPr>
          <p:nvPr/>
        </p:nvPicPr>
        <p:blipFill>
          <a:blip r:embed="rId10"/>
          <a:stretch>
            <a:fillRect/>
          </a:stretch>
        </p:blipFill>
        <p:spPr>
          <a:xfrm>
            <a:off x="400877" y="1506582"/>
            <a:ext cx="8335618" cy="1421280"/>
          </a:xfrm>
          <a:prstGeom prst="rect">
            <a:avLst/>
          </a:prstGeom>
        </p:spPr>
      </p:pic>
      <p:sp>
        <p:nvSpPr>
          <p:cNvPr id="12" name="Rectangle 11"/>
          <p:cNvSpPr/>
          <p:nvPr/>
        </p:nvSpPr>
        <p:spPr>
          <a:xfrm>
            <a:off x="2362200" y="6096000"/>
            <a:ext cx="4495800" cy="6676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2896813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88" y="112965"/>
            <a:ext cx="6477000" cy="1143000"/>
          </a:xfrm>
        </p:spPr>
        <p:txBody>
          <a:bodyPr/>
          <a:lstStyle/>
          <a:p>
            <a:pPr algn="ctr"/>
            <a:r>
              <a:rPr lang="en-US" dirty="0" smtClean="0"/>
              <a:t>Is this Agricultural Water?</a:t>
            </a:r>
            <a:endParaRPr lang="en-US" dirty="0"/>
          </a:p>
        </p:txBody>
      </p:sp>
      <p:sp>
        <p:nvSpPr>
          <p:cNvPr id="4" name="TextBox 3"/>
          <p:cNvSpPr txBox="1"/>
          <p:nvPr/>
        </p:nvSpPr>
        <p:spPr>
          <a:xfrm>
            <a:off x="1207198" y="4882498"/>
            <a:ext cx="2393576" cy="584775"/>
          </a:xfrm>
          <a:prstGeom prst="rect">
            <a:avLst/>
          </a:prstGeom>
          <a:noFill/>
        </p:spPr>
        <p:txBody>
          <a:bodyPr wrap="square" rtlCol="0">
            <a:spAutoFit/>
          </a:bodyPr>
          <a:lstStyle/>
          <a:p>
            <a:pPr algn="ctr"/>
            <a:r>
              <a:rPr lang="en-US" sz="3200" b="1" dirty="0">
                <a:solidFill>
                  <a:prstClr val="black"/>
                </a:solidFill>
              </a:rPr>
              <a:t>Lettuce</a:t>
            </a:r>
          </a:p>
        </p:txBody>
      </p:sp>
      <p:sp>
        <p:nvSpPr>
          <p:cNvPr id="19" name="TextBox 18"/>
          <p:cNvSpPr txBox="1"/>
          <p:nvPr/>
        </p:nvSpPr>
        <p:spPr>
          <a:xfrm>
            <a:off x="4756188" y="4882498"/>
            <a:ext cx="3926088" cy="584775"/>
          </a:xfrm>
          <a:prstGeom prst="rect">
            <a:avLst/>
          </a:prstGeom>
          <a:noFill/>
        </p:spPr>
        <p:txBody>
          <a:bodyPr wrap="square" rtlCol="0">
            <a:spAutoFit/>
          </a:bodyPr>
          <a:lstStyle/>
          <a:p>
            <a:pPr algn="ctr"/>
            <a:r>
              <a:rPr lang="en-US" sz="3200" b="1" dirty="0">
                <a:solidFill>
                  <a:prstClr val="black"/>
                </a:solidFill>
              </a:rPr>
              <a:t>Overhead </a:t>
            </a:r>
            <a:r>
              <a:rPr lang="en-US" sz="3200" b="1" dirty="0" smtClean="0">
                <a:solidFill>
                  <a:prstClr val="black"/>
                </a:solidFill>
              </a:rPr>
              <a:t>irrigation</a:t>
            </a:r>
            <a:endParaRPr lang="en-US" sz="3200" b="1" dirty="0">
              <a:solidFill>
                <a:prstClr val="black"/>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9292" y="1483942"/>
            <a:ext cx="3926088" cy="2944566"/>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707" y="1483942"/>
            <a:ext cx="4190559" cy="2944566"/>
          </a:xfrm>
          <a:prstGeom prst="rect">
            <a:avLst/>
          </a:prstGeom>
        </p:spPr>
      </p:pic>
      <p:sp>
        <p:nvSpPr>
          <p:cNvPr id="12" name="Rectangle 11"/>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329292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756" y="92237"/>
            <a:ext cx="6477000" cy="1143000"/>
          </a:xfrm>
        </p:spPr>
        <p:txBody>
          <a:bodyPr/>
          <a:lstStyle/>
          <a:p>
            <a:pPr algn="ctr"/>
            <a:r>
              <a:rPr lang="en-US" dirty="0" smtClean="0"/>
              <a:t>Is this Agricultural Water?</a:t>
            </a:r>
            <a:endParaRPr lang="en-US" dirty="0"/>
          </a:p>
        </p:txBody>
      </p:sp>
      <p:sp>
        <p:nvSpPr>
          <p:cNvPr id="4" name="TextBox 3"/>
          <p:cNvSpPr txBox="1"/>
          <p:nvPr/>
        </p:nvSpPr>
        <p:spPr>
          <a:xfrm>
            <a:off x="805918" y="4868860"/>
            <a:ext cx="3112564" cy="584775"/>
          </a:xfrm>
          <a:prstGeom prst="rect">
            <a:avLst/>
          </a:prstGeom>
          <a:noFill/>
        </p:spPr>
        <p:txBody>
          <a:bodyPr wrap="square" rtlCol="0">
            <a:spAutoFit/>
          </a:bodyPr>
          <a:lstStyle/>
          <a:p>
            <a:pPr algn="ctr"/>
            <a:r>
              <a:rPr lang="en-US" sz="3200" b="1" dirty="0">
                <a:solidFill>
                  <a:prstClr val="black"/>
                </a:solidFill>
              </a:rPr>
              <a:t>Citrus</a:t>
            </a:r>
          </a:p>
        </p:txBody>
      </p:sp>
      <p:sp>
        <p:nvSpPr>
          <p:cNvPr id="19" name="TextBox 18"/>
          <p:cNvSpPr txBox="1"/>
          <p:nvPr/>
        </p:nvSpPr>
        <p:spPr>
          <a:xfrm>
            <a:off x="5242972" y="4868860"/>
            <a:ext cx="3112564" cy="584775"/>
          </a:xfrm>
          <a:prstGeom prst="rect">
            <a:avLst/>
          </a:prstGeom>
          <a:noFill/>
        </p:spPr>
        <p:txBody>
          <a:bodyPr wrap="square" rtlCol="0">
            <a:spAutoFit/>
          </a:bodyPr>
          <a:lstStyle/>
          <a:p>
            <a:pPr algn="ctr"/>
            <a:r>
              <a:rPr lang="en-US" sz="3200" b="1" dirty="0">
                <a:solidFill>
                  <a:prstClr val="black"/>
                </a:solidFill>
              </a:rPr>
              <a:t>Drip </a:t>
            </a:r>
            <a:r>
              <a:rPr lang="en-US" sz="3200" b="1" dirty="0" smtClean="0">
                <a:solidFill>
                  <a:prstClr val="black"/>
                </a:solidFill>
              </a:rPr>
              <a:t>irrigation</a:t>
            </a:r>
            <a:endParaRPr lang="en-US" sz="3200" b="1" dirty="0">
              <a:solidFill>
                <a:prstClr val="black"/>
              </a:solidFill>
            </a:endParaRPr>
          </a:p>
        </p:txBody>
      </p:sp>
      <p:pic>
        <p:nvPicPr>
          <p:cNvPr id="2050" name="Picture 2" descr="Image result for citrus irrig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7192" y="1714500"/>
            <a:ext cx="4196849" cy="27978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492" y="1714500"/>
            <a:ext cx="4198489" cy="2797899"/>
          </a:xfrm>
          <a:prstGeom prst="rect">
            <a:avLst/>
          </a:prstGeom>
        </p:spPr>
      </p:pic>
      <p:sp>
        <p:nvSpPr>
          <p:cNvPr id="12" name="Rectangle 11"/>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146599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456"/>
            <a:ext cx="6477000" cy="1143000"/>
          </a:xfrm>
        </p:spPr>
        <p:txBody>
          <a:bodyPr/>
          <a:lstStyle/>
          <a:p>
            <a:pPr algn="ctr"/>
            <a:r>
              <a:rPr lang="en-US" dirty="0" smtClean="0"/>
              <a:t>Is this Agricultural Water?</a:t>
            </a:r>
            <a:endParaRPr lang="en-US" dirty="0"/>
          </a:p>
        </p:txBody>
      </p:sp>
      <p:sp>
        <p:nvSpPr>
          <p:cNvPr id="4" name="TextBox 3"/>
          <p:cNvSpPr txBox="1"/>
          <p:nvPr/>
        </p:nvSpPr>
        <p:spPr>
          <a:xfrm>
            <a:off x="941527" y="4909392"/>
            <a:ext cx="2797732" cy="584775"/>
          </a:xfrm>
          <a:prstGeom prst="rect">
            <a:avLst/>
          </a:prstGeom>
          <a:noFill/>
        </p:spPr>
        <p:txBody>
          <a:bodyPr wrap="square" rtlCol="0">
            <a:spAutoFit/>
          </a:bodyPr>
          <a:lstStyle/>
          <a:p>
            <a:pPr algn="ctr"/>
            <a:r>
              <a:rPr lang="en-US" sz="3200" b="1" dirty="0">
                <a:solidFill>
                  <a:prstClr val="black"/>
                </a:solidFill>
              </a:rPr>
              <a:t>Apples</a:t>
            </a:r>
          </a:p>
        </p:txBody>
      </p:sp>
      <p:sp>
        <p:nvSpPr>
          <p:cNvPr id="19" name="TextBox 18"/>
          <p:cNvSpPr txBox="1"/>
          <p:nvPr/>
        </p:nvSpPr>
        <p:spPr>
          <a:xfrm>
            <a:off x="4699913" y="4881024"/>
            <a:ext cx="4215072" cy="584775"/>
          </a:xfrm>
          <a:prstGeom prst="rect">
            <a:avLst/>
          </a:prstGeom>
          <a:noFill/>
        </p:spPr>
        <p:txBody>
          <a:bodyPr wrap="square" rtlCol="0">
            <a:spAutoFit/>
          </a:bodyPr>
          <a:lstStyle/>
          <a:p>
            <a:pPr algn="ctr"/>
            <a:r>
              <a:rPr lang="en-US" sz="3200" b="1" dirty="0">
                <a:solidFill>
                  <a:prstClr val="black"/>
                </a:solidFill>
              </a:rPr>
              <a:t>Pesticide </a:t>
            </a:r>
            <a:r>
              <a:rPr lang="en-US" sz="3200" b="1" dirty="0" smtClean="0">
                <a:solidFill>
                  <a:prstClr val="black"/>
                </a:solidFill>
              </a:rPr>
              <a:t>application</a:t>
            </a:r>
            <a:endParaRPr lang="en-US" sz="3200" b="1" dirty="0">
              <a:solidFill>
                <a:prstClr val="black"/>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2500" y="1528059"/>
            <a:ext cx="4089898" cy="295589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 y="1528059"/>
            <a:ext cx="3949267" cy="2955894"/>
          </a:xfrm>
          <a:prstGeom prst="rect">
            <a:avLst/>
          </a:prstGeom>
        </p:spPr>
      </p:pic>
      <p:sp>
        <p:nvSpPr>
          <p:cNvPr id="12" name="Rectangle 11"/>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69678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0089"/>
            <a:ext cx="6477000" cy="1143000"/>
          </a:xfrm>
        </p:spPr>
        <p:txBody>
          <a:bodyPr/>
          <a:lstStyle/>
          <a:p>
            <a:pPr algn="ctr"/>
            <a:r>
              <a:rPr lang="en-US" dirty="0" smtClean="0"/>
              <a:t>Is this Agricultural Water?</a:t>
            </a:r>
            <a:endParaRPr lang="en-US" dirty="0"/>
          </a:p>
        </p:txBody>
      </p:sp>
      <p:sp>
        <p:nvSpPr>
          <p:cNvPr id="4" name="TextBox 3"/>
          <p:cNvSpPr txBox="1"/>
          <p:nvPr/>
        </p:nvSpPr>
        <p:spPr>
          <a:xfrm>
            <a:off x="1252490" y="4956828"/>
            <a:ext cx="2393576" cy="584775"/>
          </a:xfrm>
          <a:prstGeom prst="rect">
            <a:avLst/>
          </a:prstGeom>
          <a:noFill/>
        </p:spPr>
        <p:txBody>
          <a:bodyPr wrap="square" rtlCol="0">
            <a:spAutoFit/>
          </a:bodyPr>
          <a:lstStyle/>
          <a:p>
            <a:pPr algn="ctr"/>
            <a:r>
              <a:rPr lang="en-US" sz="3200" b="1" dirty="0">
                <a:solidFill>
                  <a:prstClr val="black"/>
                </a:solidFill>
              </a:rPr>
              <a:t>Strawberries</a:t>
            </a:r>
          </a:p>
        </p:txBody>
      </p:sp>
      <p:sp>
        <p:nvSpPr>
          <p:cNvPr id="19" name="TextBox 18"/>
          <p:cNvSpPr txBox="1"/>
          <p:nvPr/>
        </p:nvSpPr>
        <p:spPr>
          <a:xfrm>
            <a:off x="5298987" y="4956828"/>
            <a:ext cx="3311544" cy="584775"/>
          </a:xfrm>
          <a:prstGeom prst="rect">
            <a:avLst/>
          </a:prstGeom>
          <a:noFill/>
        </p:spPr>
        <p:txBody>
          <a:bodyPr wrap="square" rtlCol="0">
            <a:spAutoFit/>
          </a:bodyPr>
          <a:lstStyle/>
          <a:p>
            <a:pPr algn="ctr"/>
            <a:r>
              <a:rPr lang="en-US" sz="3200" b="1" dirty="0" smtClean="0">
                <a:solidFill>
                  <a:prstClr val="black"/>
                </a:solidFill>
              </a:rPr>
              <a:t>Trickle</a:t>
            </a:r>
            <a:endParaRPr lang="en-US" sz="3200" b="1" dirty="0">
              <a:solidFill>
                <a:prstClr val="black"/>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885" y="1746558"/>
            <a:ext cx="4284786" cy="284892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294967" y="1926177"/>
            <a:ext cx="3319584" cy="2489688"/>
          </a:xfrm>
          <a:prstGeom prst="rect">
            <a:avLst/>
          </a:prstGeom>
        </p:spPr>
      </p:pic>
      <p:sp>
        <p:nvSpPr>
          <p:cNvPr id="10" name="Rectangle 9"/>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384946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273422"/>
            <a:ext cx="6477000" cy="1143000"/>
          </a:xfrm>
        </p:spPr>
        <p:txBody>
          <a:bodyPr/>
          <a:lstStyle/>
          <a:p>
            <a:pPr algn="ctr"/>
            <a:r>
              <a:rPr lang="en-US" dirty="0" smtClean="0"/>
              <a:t>Is this Agricultural Water?</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167" y="1743524"/>
            <a:ext cx="4038600" cy="3028950"/>
          </a:xfrm>
          <a:prstGeom prst="rect">
            <a:avLst/>
          </a:prstGeom>
        </p:spPr>
      </p:pic>
      <p:pic>
        <p:nvPicPr>
          <p:cNvPr id="1026" name="Picture 2" descr="Image result for potat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880" y="1743524"/>
            <a:ext cx="4038600" cy="3028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04627" y="5099576"/>
            <a:ext cx="2767106" cy="584775"/>
          </a:xfrm>
          <a:prstGeom prst="rect">
            <a:avLst/>
          </a:prstGeom>
          <a:noFill/>
        </p:spPr>
        <p:txBody>
          <a:bodyPr wrap="square" rtlCol="0">
            <a:spAutoFit/>
          </a:bodyPr>
          <a:lstStyle/>
          <a:p>
            <a:pPr algn="ctr"/>
            <a:r>
              <a:rPr lang="en-US" sz="3200" b="1" dirty="0">
                <a:solidFill>
                  <a:prstClr val="black"/>
                </a:solidFill>
              </a:rPr>
              <a:t>Potatoes</a:t>
            </a:r>
          </a:p>
        </p:txBody>
      </p:sp>
      <p:sp>
        <p:nvSpPr>
          <p:cNvPr id="19" name="TextBox 18"/>
          <p:cNvSpPr txBox="1"/>
          <p:nvPr/>
        </p:nvSpPr>
        <p:spPr>
          <a:xfrm>
            <a:off x="4862666" y="5099576"/>
            <a:ext cx="3921601" cy="584775"/>
          </a:xfrm>
          <a:prstGeom prst="rect">
            <a:avLst/>
          </a:prstGeom>
          <a:noFill/>
        </p:spPr>
        <p:txBody>
          <a:bodyPr wrap="square" rtlCol="0">
            <a:spAutoFit/>
          </a:bodyPr>
          <a:lstStyle/>
          <a:p>
            <a:pPr algn="ctr"/>
            <a:r>
              <a:rPr lang="en-US" sz="3200" b="1" dirty="0">
                <a:solidFill>
                  <a:prstClr val="black"/>
                </a:solidFill>
              </a:rPr>
              <a:t>Overhead </a:t>
            </a:r>
            <a:r>
              <a:rPr lang="en-US" sz="3200" b="1" dirty="0" smtClean="0">
                <a:solidFill>
                  <a:prstClr val="black"/>
                </a:solidFill>
              </a:rPr>
              <a:t>Irrigation</a:t>
            </a:r>
            <a:endParaRPr lang="en-US" sz="3200" b="1" dirty="0">
              <a:solidFill>
                <a:prstClr val="black"/>
              </a:solidFill>
            </a:endParaRPr>
          </a:p>
        </p:txBody>
      </p:sp>
      <p:sp>
        <p:nvSpPr>
          <p:cNvPr id="10" name="Rectangle 9"/>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124636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678" y="231060"/>
            <a:ext cx="6477000" cy="1143000"/>
          </a:xfrm>
        </p:spPr>
        <p:txBody>
          <a:bodyPr/>
          <a:lstStyle/>
          <a:p>
            <a:pPr algn="ctr"/>
            <a:r>
              <a:rPr lang="en-US" dirty="0" smtClean="0"/>
              <a:t>Is this Agricultural Water?</a:t>
            </a:r>
            <a:endParaRPr lang="en-US" dirty="0"/>
          </a:p>
        </p:txBody>
      </p:sp>
      <p:sp>
        <p:nvSpPr>
          <p:cNvPr id="4" name="TextBox 3"/>
          <p:cNvSpPr txBox="1"/>
          <p:nvPr/>
        </p:nvSpPr>
        <p:spPr>
          <a:xfrm>
            <a:off x="1054943" y="5063750"/>
            <a:ext cx="3182040" cy="584775"/>
          </a:xfrm>
          <a:prstGeom prst="rect">
            <a:avLst/>
          </a:prstGeom>
          <a:noFill/>
        </p:spPr>
        <p:txBody>
          <a:bodyPr wrap="square" rtlCol="0">
            <a:spAutoFit/>
          </a:bodyPr>
          <a:lstStyle/>
          <a:p>
            <a:pPr algn="ctr"/>
            <a:r>
              <a:rPr lang="en-US" sz="3200" b="1" dirty="0">
                <a:solidFill>
                  <a:prstClr val="black"/>
                </a:solidFill>
              </a:rPr>
              <a:t>Carrots</a:t>
            </a:r>
          </a:p>
        </p:txBody>
      </p:sp>
      <p:sp>
        <p:nvSpPr>
          <p:cNvPr id="19" name="TextBox 18"/>
          <p:cNvSpPr txBox="1"/>
          <p:nvPr/>
        </p:nvSpPr>
        <p:spPr>
          <a:xfrm>
            <a:off x="5266979" y="5063750"/>
            <a:ext cx="3182040" cy="584775"/>
          </a:xfrm>
          <a:prstGeom prst="rect">
            <a:avLst/>
          </a:prstGeom>
          <a:noFill/>
        </p:spPr>
        <p:txBody>
          <a:bodyPr wrap="square" rtlCol="0">
            <a:spAutoFit/>
          </a:bodyPr>
          <a:lstStyle/>
          <a:p>
            <a:pPr algn="ctr"/>
            <a:r>
              <a:rPr lang="en-US" sz="3200" b="1" dirty="0">
                <a:solidFill>
                  <a:prstClr val="black"/>
                </a:solidFill>
              </a:rPr>
              <a:t>Drip </a:t>
            </a:r>
            <a:r>
              <a:rPr lang="en-US" sz="3200" b="1" dirty="0" smtClean="0">
                <a:solidFill>
                  <a:prstClr val="black"/>
                </a:solidFill>
              </a:rPr>
              <a:t>irrigation</a:t>
            </a:r>
            <a:endParaRPr lang="en-US" sz="3200" b="1"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749" y="1374060"/>
            <a:ext cx="4290429" cy="32178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7593" y="1374060"/>
            <a:ext cx="2660813" cy="3545942"/>
          </a:xfrm>
          <a:prstGeom prst="rect">
            <a:avLst/>
          </a:prstGeom>
        </p:spPr>
      </p:pic>
      <p:sp>
        <p:nvSpPr>
          <p:cNvPr id="12" name="Rectangle 11"/>
          <p:cNvSpPr/>
          <p:nvPr/>
        </p:nvSpPr>
        <p:spPr>
          <a:xfrm>
            <a:off x="2362200" y="6122605"/>
            <a:ext cx="4495800" cy="663676"/>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SUPPLEMENTAL MATERIAL</a:t>
            </a:r>
          </a:p>
        </p:txBody>
      </p:sp>
    </p:spTree>
    <p:extLst>
      <p:ext uri="{BB962C8B-B14F-4D97-AF65-F5344CB8AC3E}">
        <p14:creationId xmlns:p14="http://schemas.microsoft.com/office/powerpoint/2010/main" val="340250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6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11027</TotalTime>
  <Words>697</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6_Strawberries</vt:lpstr>
      <vt:lpstr>1_Strawberries</vt:lpstr>
      <vt:lpstr>2_Strawberries</vt:lpstr>
      <vt:lpstr>Supplemental Slides for the PSA Grower Training Curriculum:  Agricultural Water Definitions</vt:lpstr>
      <vt:lpstr>Helpful Definitions</vt:lpstr>
      <vt:lpstr>Agricultural Water Example</vt:lpstr>
      <vt:lpstr>Is this Agricultural Water?</vt:lpstr>
      <vt:lpstr>Is this Agricultural Water?</vt:lpstr>
      <vt:lpstr>Is this Agricultural Water?</vt:lpstr>
      <vt:lpstr>Is this Agricultural Water?</vt:lpstr>
      <vt:lpstr>Is this Agricultural Water?</vt:lpstr>
      <vt:lpstr>Is this Agricultural Water?</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L. Wall</dc:creator>
  <cp:lastModifiedBy>Gretchen L. Wall</cp:lastModifiedBy>
  <cp:revision>232</cp:revision>
  <dcterms:created xsi:type="dcterms:W3CDTF">2016-03-03T22:16:28Z</dcterms:created>
  <dcterms:modified xsi:type="dcterms:W3CDTF">2017-12-07T14:14:25Z</dcterms:modified>
</cp:coreProperties>
</file>