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57" r:id="rId2"/>
  </p:sldMasterIdLst>
  <p:notesMasterIdLst>
    <p:notesMasterId r:id="rId7"/>
  </p:notesMasterIdLst>
  <p:sldIdLst>
    <p:sldId id="576" r:id="rId3"/>
    <p:sldId id="315" r:id="rId4"/>
    <p:sldId id="316" r:id="rId5"/>
    <p:sldId id="317" r:id="rId6"/>
  </p:sldIdLst>
  <p:sldSz cx="9144000" cy="6858000" type="screen4x3"/>
  <p:notesSz cx="6858000" cy="39147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tchen Wall" initials="GW" lastIdx="1" clrIdx="0"/>
  <p:cmAuthor id="7" name="Connie Landis Fisk" initials="CF" lastIdx="3" clrIdx="7">
    <p:extLst>
      <p:ext uri="{19B8F6BF-5375-455C-9EA6-DF929625EA0E}">
        <p15:presenceInfo xmlns:p15="http://schemas.microsoft.com/office/powerpoint/2012/main" userId="gdsAba2XEg2HMslIeEJlpsO2X1m57+zau1m1/9e47u0=" providerId="None"/>
      </p:ext>
    </p:extLst>
  </p:cmAuthor>
  <p:cmAuthor id="1" name="Kristin Woods" initials="KW" lastIdx="76" clrIdx="1"/>
  <p:cmAuthor id="8" name="Gretchen L. Wall" initials="GLW" lastIdx="3" clrIdx="8">
    <p:extLst>
      <p:ext uri="{19B8F6BF-5375-455C-9EA6-DF929625EA0E}">
        <p15:presenceInfo xmlns:p15="http://schemas.microsoft.com/office/powerpoint/2012/main" userId="S-1-5-21-1275210071-879983540-725345543-620037" providerId="AD"/>
      </p:ext>
    </p:extLst>
  </p:cmAuthor>
  <p:cmAuthor id="2" name="Cornell University" initials="" lastIdx="28" clrIdx="2"/>
  <p:cmAuthor id="9" name="Don Stoeckel" initials="DMS" lastIdx="2" clrIdx="9">
    <p:extLst>
      <p:ext uri="{19B8F6BF-5375-455C-9EA6-DF929625EA0E}">
        <p15:presenceInfo xmlns:p15="http://schemas.microsoft.com/office/powerpoint/2012/main" userId="Don Stoeckel" providerId="None"/>
      </p:ext>
    </p:extLst>
  </p:cmAuthor>
  <p:cmAuthor id="3" name="Kristin Woods, PhD" initials="KW" lastIdx="20" clrIdx="3"/>
  <p:cmAuthor id="10" name="Elizabeth A. Bihn, PhD" initials="EABP" lastIdx="6" clrIdx="10">
    <p:extLst>
      <p:ext uri="{19B8F6BF-5375-455C-9EA6-DF929625EA0E}">
        <p15:presenceInfo xmlns:p15="http://schemas.microsoft.com/office/powerpoint/2012/main" userId="S::eab38@cornell.edu::cb14dd05-49f2-4059-9853-39b6b79b718a" providerId="AD"/>
      </p:ext>
    </p:extLst>
  </p:cmAuthor>
  <p:cmAuthor id="4" name="Don Stoeckel" initials="DS" lastIdx="25" clrIdx="4"/>
  <p:cmAuthor id="5" name="Donna Marie Pahl" initials="DMP" lastIdx="1" clrIdx="5"/>
  <p:cmAuthor id="6" name="Donna Clements" initials="DPC" lastIdx="13" clrIdx="6">
    <p:extLst>
      <p:ext uri="{19B8F6BF-5375-455C-9EA6-DF929625EA0E}">
        <p15:presenceInfo xmlns:p15="http://schemas.microsoft.com/office/powerpoint/2012/main" userId="Donna Cleme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60368" autoAdjust="0"/>
  </p:normalViewPr>
  <p:slideViewPr>
    <p:cSldViewPr>
      <p:cViewPr varScale="1">
        <p:scale>
          <a:sx n="65" d="100"/>
          <a:sy n="65" d="100"/>
        </p:scale>
        <p:origin x="2820" y="48"/>
      </p:cViewPr>
      <p:guideLst>
        <p:guide orient="horz" pos="2160"/>
        <p:guide pos="2880"/>
      </p:guideLst>
    </p:cSldViewPr>
  </p:slideViewPr>
  <p:notesTextViewPr>
    <p:cViewPr>
      <p:scale>
        <a:sx n="1" d="1"/>
        <a:sy n="1" d="1"/>
      </p:scale>
      <p:origin x="0" y="-558"/>
    </p:cViewPr>
  </p:notesTextViewPr>
  <p:sorterViewPr>
    <p:cViewPr>
      <p:scale>
        <a:sx n="80" d="100"/>
        <a:sy n="80" d="100"/>
      </p:scale>
      <p:origin x="0" y="-2178"/>
    </p:cViewPr>
  </p:sorterViewPr>
  <p:notesViewPr>
    <p:cSldViewPr>
      <p:cViewPr varScale="1">
        <p:scale>
          <a:sx n="62" d="100"/>
          <a:sy n="62"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8D15DA9-721B-4AEE-B592-DFD0ABE0A812}" type="datetimeFigureOut">
              <a:rPr lang="en-US" smtClean="0"/>
              <a:t>8/29/2023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F0362F6-1965-4563-A63E-21D01C05920C}" type="slidenum">
              <a:rPr lang="en-US" smtClean="0"/>
              <a:t>‹#›</a:t>
            </a:fld>
            <a:endParaRPr lang="en-US"/>
          </a:p>
        </p:txBody>
      </p:sp>
    </p:spTree>
    <p:extLst>
      <p:ext uri="{BB962C8B-B14F-4D97-AF65-F5344CB8AC3E}">
        <p14:creationId xmlns:p14="http://schemas.microsoft.com/office/powerpoint/2010/main" val="33439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These are supplemental</a:t>
            </a:r>
            <a:r>
              <a:rPr lang="en-US" b="0" baseline="0" dirty="0"/>
              <a:t> slides that could be used in Module 1 or as part of the Exemptions and Exclusions supplemental slide 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These slides could also be used outside of a PSA Grower Training to update growers on the status of the FDA Temporary Policy During the COVID-19 Public Health Emergency Regarding the Qualified Exemption from the Produce Safety Rule.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information is not part of the PSA Standardized Curriculum. Although it may affect many farms, the temporary policy is separate from the Produce Safety Rule.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Version 08/29/2023 supersedes the Supplemental slide set covering </a:t>
            </a:r>
            <a:r>
              <a:rPr lang="en-US" sz="1200" dirty="0"/>
              <a:t>Temporary Enforcement Discretion for Qualified Exemption during COVID-19</a:t>
            </a:r>
            <a:r>
              <a:rPr lang="en-US" baseline="0" dirty="0"/>
              <a:t> dated 6/15/2020. Version 08/29/2023 is re-titled to reflect change of emphasis after COVID policy expired, and includes a new slide 4 containing information about the expiration of the temporary Enforcement Discretion policy. Specifically, the new slide 4 shares FDA guidance about how a farmer can demonstrate eligibility after expiration of the temporary Enforcement Discretion.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5F399B-E2E3-46F4-8F9E-05FC6E8BB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03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is a supplemental</a:t>
            </a:r>
            <a:r>
              <a:rPr lang="en-US" b="0" baseline="0" dirty="0"/>
              <a:t> slide that fits after Module 1, slide 7 </a:t>
            </a:r>
            <a:r>
              <a:rPr lang="en-US" b="1" i="1" baseline="0" dirty="0"/>
              <a:t>FSMA Produce Safety Rule.</a:t>
            </a:r>
            <a:endParaRPr lang="en-US" b="1"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a:defRPr/>
            </a:pPr>
            <a:r>
              <a:rPr lang="en-US" dirty="0"/>
              <a:t>This information is not part of the Standardized</a:t>
            </a:r>
            <a:r>
              <a:rPr lang="en-US" baseline="0" dirty="0"/>
              <a:t> Curriculum because guidance is not enforceable, and </a:t>
            </a:r>
            <a:r>
              <a:rPr lang="en-US" dirty="0"/>
              <a:t>it is subject </a:t>
            </a:r>
            <a:r>
              <a:rPr lang="en-US" baseline="0" dirty="0"/>
              <a:t>to change at any time.</a:t>
            </a:r>
            <a:r>
              <a:rPr lang="en-US" dirty="0"/>
              <a:t> </a:t>
            </a:r>
            <a:r>
              <a:rPr lang="en-US" baseline="0" dirty="0"/>
              <a:t> Until FDA indicates otherwise, however, the following is important for some growers to know. This guidance was released in May 2020 the same document was updated in March 2023.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name of the document is </a:t>
            </a:r>
            <a:r>
              <a:rPr lang="en-US" i="1" dirty="0"/>
              <a:t>Temporary Policy During the COVID-19 Public Health Emergency Regarding the Qualified Exemption from the Standards for the Growing, Harvesting, Packing, and Holding of Produce for Human Consumption: Guidance for Industry.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introduction to the Discussion section </a:t>
            </a:r>
            <a:r>
              <a:rPr lang="en-US" baseline="0" dirty="0"/>
              <a:t>includes this quote. </a:t>
            </a:r>
            <a:r>
              <a:rPr lang="en-US" i="1" baseline="0" dirty="0"/>
              <a:t>“In order to provide flexibility to affected farms during the COVID-19 public health emergency, under the circumstances described below FDA does not intend to enforce the requirement in 21 CFR 112.5(a)(1) that a majority of sales be to qualified end-users for a farm to be eligible for the qualified exemption under the Produce Safety Rule.”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FDA provides these quotes</a:t>
            </a:r>
            <a:r>
              <a:rPr lang="en-US" baseline="0" dirty="0"/>
              <a:t> (in italics) </a:t>
            </a:r>
            <a:r>
              <a:rPr lang="en-US" dirty="0"/>
              <a:t>in a the 2020 COVID-19 policy guidance and a Constituent Update created 14 April,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Impact on Qualified</a:t>
            </a:r>
            <a:r>
              <a:rPr lang="en-US" b="1" i="0" baseline="0" dirty="0"/>
              <a:t> Exemption Eligibility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Summary: Eligibility for a qualified exemption includes flexibility around the proportion of sales to qualified end users that remains in place until the end of calendar year 2023. The $500,000 cut-off for food sales (adjusted for inflation) is not affected; this cut-off remains in place before, during, and after the enforcement discretion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Duration of</a:t>
            </a:r>
            <a:r>
              <a:rPr lang="en-US" b="1" i="0" baseline="0" dirty="0"/>
              <a:t> policy</a:t>
            </a:r>
            <a:endParaRPr lang="en-US" b="1" i="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“This policy will apply to any calendar year during which the COVID-19 public health emergency is ongoing and will remain in effect until the public health emergency is terminated. FDA intends to provide timely notice about the eventual withdrawal of this policy.” </a:t>
            </a:r>
            <a:r>
              <a:rPr lang="en-US" b="0" i="0" dirty="0"/>
              <a:t>(2020 policy guidance)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a:t>
            </a:r>
            <a:r>
              <a:rPr lang="en-US" b="0" i="1" dirty="0"/>
              <a:t>the Department of Health and Human Services announced that it is planning for the COVID-19 PHE declaration to expire at the end of the day on May 11, 2023</a:t>
            </a:r>
            <a:r>
              <a:rPr lang="en-US" b="0" i="0" dirty="0"/>
              <a:t>” and “</a:t>
            </a:r>
            <a:r>
              <a:rPr lang="en-US" b="0" i="1" dirty="0"/>
              <a:t>FDA announced that the temporary Qualified Exemption guidance (among others) would remain in effect until November 7, 2023</a:t>
            </a:r>
            <a:r>
              <a:rPr lang="en-US" b="0" i="0" dirty="0"/>
              <a:t>” (2023 stakeholder update)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General applicability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“For</a:t>
            </a:r>
            <a:r>
              <a:rPr lang="en-US" b="0" i="1" dirty="0"/>
              <a:t> farms that met the criteria for the qualified exemption in 2020 based on sales that were made in 2017-2019, FDA does not intend to enforce the criteria regarding the portion of sales that are made to qualified end-users in 2020 (and any subsequent years that are affected by the COVID-19 public health emergency)” </a:t>
            </a:r>
            <a:r>
              <a:rPr lang="en-US" b="0" i="0" dirty="0"/>
              <a:t>(2020 policy guidance)</a:t>
            </a:r>
            <a:endParaRPr lang="en-US" b="0" i="1" dirty="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“This means that farms that are currently eligible for the qualified exemption and associated modified requirements will still be considered eligible even if they shift food sales away from qualified end-users, provided that they continue to meet the requirement that the average annual monetary value of all food they sell is less than $500,000, adjusted for inflation” </a:t>
            </a:r>
            <a:r>
              <a:rPr lang="en-US" b="0" i="0" dirty="0"/>
              <a:t>(2020 policy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Applicability to farms without</a:t>
            </a:r>
            <a:r>
              <a:rPr lang="en-US" b="1" i="0" baseline="0" dirty="0"/>
              <a:t> three years of prior sales data (e.g., 2017-2019)</a:t>
            </a:r>
            <a:endParaRPr lang="en-US" b="1" i="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“For farms that have no records regarding direct sales to qualified end-users for any of the preceding three calendar years, but that meet the other criterion for the qualified exemption (average annual food sales for the previous three years less than $500,000), the FDA will restart the clock beginning January 1, 2024.</a:t>
            </a:r>
            <a:r>
              <a:rPr lang="en-US" b="0" i="1" dirty="0"/>
              <a:t>” </a:t>
            </a:r>
            <a:r>
              <a:rPr lang="en-US" b="0" i="0" dirty="0"/>
              <a:t>(2023 stakeholder update)</a:t>
            </a:r>
            <a:endParaRPr lang="en-US" b="0" i="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Resources</a:t>
            </a:r>
            <a:r>
              <a:rPr lang="en-US" b="1" i="0" u="sng"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latin typeface="+mn-lt"/>
                <a:ea typeface="+mn-ea"/>
                <a:cs typeface="+mn-cs"/>
              </a:rPr>
              <a:t>FDA 2020, updated 2023. </a:t>
            </a:r>
            <a:r>
              <a:rPr lang="en-US" sz="1200" b="0" i="1" kern="1200" baseline="0" dirty="0">
                <a:solidFill>
                  <a:schemeClr val="tx1"/>
                </a:solidFill>
                <a:latin typeface="+mn-lt"/>
                <a:ea typeface="+mn-ea"/>
                <a:cs typeface="+mn-cs"/>
              </a:rPr>
              <a:t>Temporary Policy During the COVID-19 Public Health Emergency Regarding the Qualified Exemption from the Standards for the Growing, Harvesting, Packing, and Holding of Produce for Human Consumption </a:t>
            </a:r>
            <a:r>
              <a:rPr lang="en-US" sz="1200" b="0" i="0" kern="1200" baseline="0" dirty="0">
                <a:solidFill>
                  <a:schemeClr val="tx1"/>
                </a:solidFill>
                <a:latin typeface="+mn-lt"/>
                <a:ea typeface="+mn-ea"/>
                <a:cs typeface="+mn-cs"/>
              </a:rPr>
              <a:t>available at https://www.fda.gov/media/138316/download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latin typeface="+mn-lt"/>
                <a:ea typeface="+mn-ea"/>
                <a:cs typeface="+mn-cs"/>
              </a:rPr>
              <a:t>FDA 2023. </a:t>
            </a:r>
            <a:r>
              <a:rPr lang="en-US" b="0" i="1" dirty="0">
                <a:solidFill>
                  <a:srgbClr val="333333"/>
                </a:solidFill>
                <a:effectLst/>
                <a:latin typeface="Roboto Condensed" panose="02000000000000000000" pitchFamily="2" charset="0"/>
              </a:rPr>
              <a:t>FDA Issues Guidance for Qualified Exempt Farms that Utilized Temporary Flexibilities During COVID-19 Public Health Emergency. </a:t>
            </a:r>
            <a:r>
              <a:rPr lang="en-US" sz="1200" b="0" i="0" kern="1200" baseline="0" dirty="0">
                <a:solidFill>
                  <a:schemeClr val="tx1"/>
                </a:solidFill>
                <a:latin typeface="+mn-lt"/>
                <a:ea typeface="+mn-ea"/>
                <a:cs typeface="+mn-cs"/>
              </a:rPr>
              <a:t>Constituent Update available at https://www.fda.gov/food/cfsan-constituent-updates/fda-issues-guidance-qualified-exempt-farms-utilized-temporary-flexibilities-during-covid-19-public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latin typeface="+mn-lt"/>
                <a:ea typeface="+mn-ea"/>
                <a:cs typeface="+mn-cs"/>
              </a:rPr>
              <a:t>FDA </a:t>
            </a:r>
            <a:r>
              <a:rPr lang="en-US" sz="1200" b="0" i="1" kern="1200" baseline="0" dirty="0">
                <a:solidFill>
                  <a:schemeClr val="tx1"/>
                </a:solidFill>
                <a:latin typeface="+mn-lt"/>
                <a:ea typeface="+mn-ea"/>
                <a:cs typeface="+mn-cs"/>
              </a:rPr>
              <a:t>FSMA Inflation Adjusted Cut Offs </a:t>
            </a:r>
            <a:r>
              <a:rPr lang="en-US" sz="1200" b="0" i="0" kern="1200" baseline="0" dirty="0">
                <a:solidFill>
                  <a:schemeClr val="tx1"/>
                </a:solidFill>
                <a:latin typeface="+mn-lt"/>
                <a:ea typeface="+mn-ea"/>
                <a:cs typeface="+mn-cs"/>
              </a:rPr>
              <a:t>available at https://www.fda.gov/food/food-safety-modernization-act-fsma/fsma-inflation-adjusted-cut-offs.</a:t>
            </a:r>
          </a:p>
        </p:txBody>
      </p:sp>
      <p:sp>
        <p:nvSpPr>
          <p:cNvPr id="4" name="Slide Number Placeholder 3"/>
          <p:cNvSpPr>
            <a:spLocks noGrp="1"/>
          </p:cNvSpPr>
          <p:nvPr>
            <p:ph type="sldNum" sz="quarter" idx="5"/>
          </p:nvPr>
        </p:nvSpPr>
        <p:spPr/>
        <p:txBody>
          <a:bodyPr/>
          <a:lstStyle/>
          <a:p>
            <a:fld id="{5F0362F6-1965-4563-A63E-21D01C05920C}" type="slidenum">
              <a:rPr lang="en-US" smtClean="0"/>
              <a:t>2</a:t>
            </a:fld>
            <a:endParaRPr lang="en-US"/>
          </a:p>
        </p:txBody>
      </p:sp>
    </p:spTree>
    <p:extLst>
      <p:ext uri="{BB962C8B-B14F-4D97-AF65-F5344CB8AC3E}">
        <p14:creationId xmlns:p14="http://schemas.microsoft.com/office/powerpoint/2010/main" val="388394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main message of the 2020 guidance (FDA 2020) relates to farms that shifted their sales to non qualified end-users during the COVID-19 public health emergency.</a:t>
            </a:r>
          </a:p>
          <a:p>
            <a:endParaRPr lang="en-US" dirty="0"/>
          </a:p>
          <a:p>
            <a:r>
              <a:rPr lang="en-US" dirty="0"/>
              <a:t>As described in the constituent update (FDA 2023), 2025 is the first year that sales to qualified end-users will factor into eligibility for a qualified exemption following the end of the COVID-19 public health emergency.</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Resources</a:t>
            </a:r>
            <a:r>
              <a:rPr lang="en-US" b="1" i="0" u="sng"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latin typeface="+mn-lt"/>
                <a:ea typeface="+mn-ea"/>
                <a:cs typeface="+mn-cs"/>
              </a:rPr>
              <a:t>FDA 2020, updated 2023. </a:t>
            </a:r>
            <a:r>
              <a:rPr lang="en-US" sz="1200" b="0" i="1" kern="1200" baseline="0" dirty="0">
                <a:solidFill>
                  <a:schemeClr val="tx1"/>
                </a:solidFill>
                <a:latin typeface="+mn-lt"/>
                <a:ea typeface="+mn-ea"/>
                <a:cs typeface="+mn-cs"/>
              </a:rPr>
              <a:t>Temporary Policy During the COVID-19 Public Health Emergency Regarding the Qualified Exemption from the Standards for the Growing, Harvesting, Packing, and Holding of Produce for Human Consumption </a:t>
            </a:r>
            <a:r>
              <a:rPr lang="en-US" sz="1200" b="0" i="0" kern="1200" baseline="0" dirty="0">
                <a:solidFill>
                  <a:schemeClr val="tx1"/>
                </a:solidFill>
                <a:latin typeface="+mn-lt"/>
                <a:ea typeface="+mn-ea"/>
                <a:cs typeface="+mn-cs"/>
              </a:rPr>
              <a:t>available at https://www.fda.gov/media/138316/download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latin typeface="+mn-lt"/>
                <a:ea typeface="+mn-ea"/>
                <a:cs typeface="+mn-cs"/>
              </a:rPr>
              <a:t>FDA 2023. </a:t>
            </a:r>
            <a:r>
              <a:rPr lang="en-US" b="0" i="1" dirty="0">
                <a:solidFill>
                  <a:srgbClr val="333333"/>
                </a:solidFill>
                <a:effectLst/>
                <a:latin typeface="Roboto Condensed" panose="02000000000000000000" pitchFamily="2" charset="0"/>
              </a:rPr>
              <a:t>FDA Issues Guidance for Qualified Exempt Farms that Utilized Temporary Flexibilities During COVID-19 Public Health Emergency. </a:t>
            </a:r>
            <a:r>
              <a:rPr lang="en-US" sz="1200" b="0" i="0" kern="1200" baseline="0" dirty="0">
                <a:solidFill>
                  <a:schemeClr val="tx1"/>
                </a:solidFill>
                <a:latin typeface="+mn-lt"/>
                <a:ea typeface="+mn-ea"/>
                <a:cs typeface="+mn-cs"/>
              </a:rPr>
              <a:t>Constituent Update available at https://www.fda.gov/food/cfsan-constituent-updates/fda-issues-guidance-qualified-exempt-farms-utilized-temporary-flexibilities-during-covid-19-public </a:t>
            </a:r>
          </a:p>
          <a:p>
            <a:endParaRPr lang="en-US" dirty="0"/>
          </a:p>
        </p:txBody>
      </p:sp>
      <p:sp>
        <p:nvSpPr>
          <p:cNvPr id="4" name="Slide Number Placeholder 3"/>
          <p:cNvSpPr>
            <a:spLocks noGrp="1"/>
          </p:cNvSpPr>
          <p:nvPr>
            <p:ph type="sldNum" sz="quarter" idx="5"/>
          </p:nvPr>
        </p:nvSpPr>
        <p:spPr/>
        <p:txBody>
          <a:bodyPr/>
          <a:lstStyle/>
          <a:p>
            <a:fld id="{5F0362F6-1965-4563-A63E-21D01C05920C}" type="slidenum">
              <a:rPr lang="en-US" smtClean="0"/>
              <a:t>3</a:t>
            </a:fld>
            <a:endParaRPr lang="en-US"/>
          </a:p>
        </p:txBody>
      </p:sp>
    </p:spTree>
    <p:extLst>
      <p:ext uri="{BB962C8B-B14F-4D97-AF65-F5344CB8AC3E}">
        <p14:creationId xmlns:p14="http://schemas.microsoft.com/office/powerpoint/2010/main" val="42504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FDA published guidance on 14 April 2023 about how to transition away from the temporary policy of enforcement discretion (FDA 2023a). </a:t>
            </a:r>
          </a:p>
          <a:p>
            <a:pPr marL="0" marR="0" indent="0">
              <a:spcBef>
                <a:spcPts val="0"/>
              </a:spcBef>
              <a:spcAft>
                <a:spcPts val="0"/>
              </a:spcAft>
              <a:buFont typeface="Arial" panose="020B0604020202020204" pitchFamily="34" charset="0"/>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i="1" kern="1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Recommendation for all farms to support eligibility for the qualified exemption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solidFill>
                  <a:srgbClr val="232323"/>
                </a:solidFill>
                <a:effectLst/>
                <a:latin typeface="Calibri" panose="020F0502020204030204" pitchFamily="34" charset="0"/>
                <a:ea typeface="Times New Roman" panose="02020603050405020304" pitchFamily="18" charset="0"/>
              </a:rPr>
              <a:t>Continue maintaining records of total food sales, every year.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232323"/>
                </a:solidFill>
                <a:effectLst/>
                <a:latin typeface="Calibri" panose="020F0502020204030204" pitchFamily="34" charset="0"/>
                <a:ea typeface="Times New Roman" panose="02020603050405020304" pitchFamily="18" charset="0"/>
              </a:rPr>
              <a:t>Eligibility is dependent on </a:t>
            </a:r>
            <a:r>
              <a:rPr lang="en-US" sz="1100" dirty="0">
                <a:effectLst/>
                <a:latin typeface="Calibri" panose="020F0502020204030204" pitchFamily="34" charset="0"/>
                <a:ea typeface="Times New Roman" panose="02020603050405020304" pitchFamily="18" charset="0"/>
              </a:rPr>
              <a:t>annual </a:t>
            </a:r>
            <a:r>
              <a:rPr lang="en-US" sz="1100" dirty="0">
                <a:solidFill>
                  <a:srgbClr val="232323"/>
                </a:solidFill>
                <a:effectLst/>
                <a:latin typeface="Calibri" panose="020F0502020204030204" pitchFamily="34" charset="0"/>
                <a:ea typeface="Times New Roman" panose="02020603050405020304" pitchFamily="18" charset="0"/>
              </a:rPr>
              <a:t>total food sales (3-year rolling average) less than $</a:t>
            </a:r>
            <a:r>
              <a:rPr lang="en-US" sz="1100" u="none" kern="1200" dirty="0">
                <a:solidFill>
                  <a:srgbClr val="232323"/>
                </a:solidFill>
                <a:effectLst/>
                <a:latin typeface="Calibri" panose="020F0502020204030204" pitchFamily="34" charset="0"/>
                <a:ea typeface="Times New Roman" panose="02020603050405020304" pitchFamily="18" charset="0"/>
                <a:cs typeface="+mn-cs"/>
              </a:rPr>
              <a:t>500,000, adjusted for inflation (FDA </a:t>
            </a:r>
            <a:r>
              <a:rPr lang="en-US" sz="1100" i="1" u="none" kern="1200" dirty="0">
                <a:solidFill>
                  <a:srgbClr val="232323"/>
                </a:solidFill>
                <a:effectLst/>
                <a:latin typeface="Calibri" panose="020F0502020204030204" pitchFamily="34" charset="0"/>
                <a:ea typeface="Times New Roman" panose="02020603050405020304" pitchFamily="18" charset="0"/>
                <a:cs typeface="+mn-cs"/>
              </a:rPr>
              <a:t>FSMA Inflation Adjusted Cut Offs</a:t>
            </a:r>
            <a:r>
              <a:rPr lang="en-US" sz="1100" u="none" kern="1200" dirty="0">
                <a:solidFill>
                  <a:srgbClr val="232323"/>
                </a:solidFill>
                <a:effectLst/>
                <a:latin typeface="Calibri" panose="020F0502020204030204" pitchFamily="34" charset="0"/>
                <a:ea typeface="Times New Roman" panose="02020603050405020304" pitchFamily="18" charset="0"/>
                <a:cs typeface="+mn-cs"/>
              </a:rPr>
              <a:t>).</a:t>
            </a:r>
            <a:endParaRPr lang="en-US" sz="1100" u="none" kern="1200" dirty="0">
              <a:solidFill>
                <a:srgbClr val="232323"/>
              </a:solidFill>
              <a:effectLst/>
              <a:latin typeface="Calibri" panose="020F0502020204030204" pitchFamily="34" charset="0"/>
              <a:ea typeface="Calibri" panose="020F0502020204030204" pitchFamily="34" charset="0"/>
              <a:cs typeface="+mn-cs"/>
            </a:endParaRPr>
          </a:p>
          <a:p>
            <a:pPr marL="742950" marR="0" lvl="1" indent="-285750">
              <a:spcBef>
                <a:spcPts val="0"/>
              </a:spcBef>
              <a:spcAft>
                <a:spcPts val="0"/>
              </a:spcAft>
              <a:buFont typeface="Courier New" panose="02070309020205020404" pitchFamily="49" charset="0"/>
              <a:buChar char="o"/>
            </a:pPr>
            <a:r>
              <a:rPr lang="en-US" sz="1100" dirty="0">
                <a:solidFill>
                  <a:srgbClr val="232323"/>
                </a:solidFill>
                <a:effectLst/>
                <a:latin typeface="Calibri" panose="020F0502020204030204" pitchFamily="34" charset="0"/>
                <a:ea typeface="Times New Roman" panose="02020603050405020304" pitchFamily="18" charset="0"/>
              </a:rPr>
              <a:t>The record and calculation related to total food sales has been necessary to demonstrate eligibility for a qualified exemption since 2018 for some farms: this requirement was not affected by the temporary enforcement discretion policy (FDA 2020).</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solidFill>
                  <a:srgbClr val="232323"/>
                </a:solidFill>
                <a:effectLst/>
                <a:latin typeface="Calibri" panose="020F0502020204030204" pitchFamily="34" charset="0"/>
                <a:ea typeface="Times New Roman" panose="02020603050405020304" pitchFamily="18" charset="0"/>
              </a:rPr>
              <a:t>Collect data (e.g., sales receipts to qualified end-users) starting calendar 2024 to support eligibility calculations related to 3-year rolling average food sales to qualified end-users.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solidFill>
                  <a:srgbClr val="232323"/>
                </a:solidFill>
                <a:effectLst/>
                <a:latin typeface="Calibri" panose="020F0502020204030204" pitchFamily="34" charset="0"/>
                <a:ea typeface="Times New Roman" panose="02020603050405020304" pitchFamily="18" charset="0"/>
                <a:cs typeface="Times New Roman" panose="02020603050405020304" pitchFamily="18" charset="0"/>
              </a:rPr>
              <a:t>The records and calculations related to sales to qualified end users in 2024 will be required to demonstrate eligibility for a qualified exemption starting in 2025</a:t>
            </a:r>
          </a:p>
          <a:p>
            <a:pPr marL="742950" marR="0" lvl="1" indent="-285750">
              <a:spcBef>
                <a:spcPts val="0"/>
              </a:spcBef>
              <a:spcAft>
                <a:spcPts val="0"/>
              </a:spcAft>
              <a:buFont typeface="Courier New" panose="02070309020205020404" pitchFamily="49" charset="0"/>
              <a:buChar char="o"/>
            </a:pPr>
            <a:r>
              <a:rPr lang="en-US" sz="1800" i="1"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“Upon the expiration of the COVID Qualified Exemption guidance, qualified exempt farms will be expected to satisfy both prongs of the qualified exemption as described in the Produce Safety Rule” </a:t>
            </a:r>
            <a:r>
              <a:rPr lang="en-US" sz="1800" i="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(FDA 2023a)</a:t>
            </a:r>
          </a:p>
          <a:p>
            <a:pPr marL="742950" marR="0" lvl="1" indent="-285750">
              <a:spcBef>
                <a:spcPts val="0"/>
              </a:spcBef>
              <a:spcAft>
                <a:spcPts val="0"/>
              </a:spcAft>
              <a:buFont typeface="Courier New" panose="02070309020205020404" pitchFamily="49" charset="0"/>
              <a:buChar char="o"/>
            </a:pPr>
            <a:r>
              <a:rPr lang="en-US" sz="1800" i="1"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In 2025, farms will be able to use their records from 2024, without averaging in other years, </a:t>
            </a:r>
            <a:r>
              <a:rPr lang="en-US" sz="1800" i="1"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to demonstrate that they meet the criteria for the exemption. In 2026 and 2027, farms should be able to average their sales from the previous 2-3 years to demonstrate eligibility for the qualified exemption. Farms that fail to demonstrate eligibility will no longer have qualified exempt status and will need to come into compliance with the full requirements of the Produce Safety Rule unless another exemption applies.” </a:t>
            </a:r>
            <a:r>
              <a:rPr lang="en-US" sz="1800" i="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(FDA 2023b)</a:t>
            </a:r>
            <a:endParaRPr lang="en-US" sz="1100" i="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Resources</a:t>
            </a:r>
            <a:r>
              <a:rPr lang="en-US" b="1" i="0" u="sng"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latin typeface="+mn-lt"/>
                <a:ea typeface="+mn-ea"/>
                <a:cs typeface="+mn-cs"/>
              </a:rPr>
              <a:t>FDA 2023a. </a:t>
            </a:r>
            <a:r>
              <a:rPr lang="en-US" sz="1200" b="0" i="1" kern="1200" baseline="0" dirty="0">
                <a:solidFill>
                  <a:schemeClr val="tx1"/>
                </a:solidFill>
                <a:latin typeface="+mn-lt"/>
                <a:ea typeface="+mn-ea"/>
                <a:cs typeface="+mn-cs"/>
              </a:rPr>
              <a:t>Transition from Temporary Policy During the COVID-19 Public Health Emergency Regarding the Qualified Exemption from the Standards for the Growing, Harvesting, Packing, and Holding of Produce for Human Consumption: Guidance for Industry </a:t>
            </a:r>
            <a:r>
              <a:rPr lang="en-US" sz="1200" b="0" i="0" kern="1200" baseline="0" dirty="0">
                <a:solidFill>
                  <a:schemeClr val="tx1"/>
                </a:solidFill>
                <a:latin typeface="+mn-lt"/>
                <a:ea typeface="+mn-ea"/>
                <a:cs typeface="+mn-cs"/>
              </a:rPr>
              <a:t>available at </a:t>
            </a:r>
            <a:r>
              <a:rPr lang="en-US" sz="1200" kern="1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https://www.fda.gov/media/166928/download </a:t>
            </a:r>
            <a:endParaRPr lang="en-US" sz="1200" b="0" i="0"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latin typeface="+mn-lt"/>
                <a:ea typeface="+mn-ea"/>
                <a:cs typeface="+mn-cs"/>
              </a:rPr>
              <a:t>FDA </a:t>
            </a:r>
            <a:r>
              <a:rPr lang="en-US" sz="1200" b="0" i="1" kern="1200" baseline="0" dirty="0">
                <a:solidFill>
                  <a:schemeClr val="tx1"/>
                </a:solidFill>
                <a:latin typeface="+mn-lt"/>
                <a:ea typeface="+mn-ea"/>
                <a:cs typeface="+mn-cs"/>
              </a:rPr>
              <a:t>FSMA Inflation Adjusted Cut Offs </a:t>
            </a:r>
            <a:r>
              <a:rPr lang="en-US" sz="1200" b="0" i="0" kern="1200" baseline="0" dirty="0">
                <a:solidFill>
                  <a:schemeClr val="tx1"/>
                </a:solidFill>
                <a:latin typeface="+mn-lt"/>
                <a:ea typeface="+mn-ea"/>
                <a:cs typeface="+mn-cs"/>
              </a:rPr>
              <a:t>available at https://www.fda.gov/food/food-safety-modernization-act-fsma/fsma-inflation-adjusted-cut-offs.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baseline="0" dirty="0">
                <a:solidFill>
                  <a:schemeClr val="tx1"/>
                </a:solidFill>
                <a:latin typeface="+mn-lt"/>
                <a:ea typeface="+mn-ea"/>
                <a:cs typeface="+mn-cs"/>
              </a:rPr>
              <a:t>FDA 2020, updated 2023. </a:t>
            </a:r>
            <a:r>
              <a:rPr lang="en-US" sz="1100" b="0" i="1" kern="1200" baseline="0" dirty="0">
                <a:solidFill>
                  <a:schemeClr val="tx1"/>
                </a:solidFill>
                <a:latin typeface="+mn-lt"/>
                <a:ea typeface="+mn-ea"/>
                <a:cs typeface="+mn-cs"/>
              </a:rPr>
              <a:t>Temporary Policy During the COVID-19 Public Health Emergency Regarding the Qualified Exemption from the Standards for the Growing, Harvesting, Packing, and Holding of Produce for Human Consumption </a:t>
            </a:r>
            <a:r>
              <a:rPr lang="en-US" sz="1100" b="0" i="0" kern="1200" baseline="0" dirty="0">
                <a:solidFill>
                  <a:schemeClr val="tx1"/>
                </a:solidFill>
                <a:latin typeface="+mn-lt"/>
                <a:ea typeface="+mn-ea"/>
                <a:cs typeface="+mn-cs"/>
              </a:rPr>
              <a:t>available at https://www.fda.gov/media/138316/download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baseline="0" dirty="0">
                <a:solidFill>
                  <a:schemeClr val="tx1"/>
                </a:solidFill>
                <a:latin typeface="+mn-lt"/>
                <a:ea typeface="+mn-ea"/>
                <a:cs typeface="+mn-cs"/>
              </a:rPr>
              <a:t>FDA 2023b. </a:t>
            </a:r>
            <a:r>
              <a:rPr lang="en-US" sz="1100" b="0" i="1" dirty="0">
                <a:solidFill>
                  <a:srgbClr val="333333"/>
                </a:solidFill>
                <a:effectLst/>
                <a:latin typeface="Roboto Condensed" panose="02000000000000000000" pitchFamily="2" charset="0"/>
              </a:rPr>
              <a:t>FDA Issues Guidance for Qualified Exempt Farms that Utilized Temporary Flexibilities During COVID-19 Public Health Emergency. </a:t>
            </a:r>
            <a:r>
              <a:rPr lang="en-US" sz="1100" b="0" i="0" kern="1200" baseline="0" dirty="0">
                <a:solidFill>
                  <a:schemeClr val="tx1"/>
                </a:solidFill>
                <a:latin typeface="+mn-lt"/>
                <a:ea typeface="+mn-ea"/>
                <a:cs typeface="+mn-cs"/>
              </a:rPr>
              <a:t>Constituent Update available at https://www.fda.gov/food/cfsan-constituent-updates/fda-issues-guidance-qualified-exempt-farms-utilized-temporary-flexibilities-during-covid-19-public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0362F6-1965-4563-A63E-21D01C05920C}" type="slidenum">
              <a:rPr lang="en-US" smtClean="0"/>
              <a:t>4</a:t>
            </a:fld>
            <a:endParaRPr lang="en-US"/>
          </a:p>
        </p:txBody>
      </p:sp>
    </p:spTree>
    <p:extLst>
      <p:ext uri="{BB962C8B-B14F-4D97-AF65-F5344CB8AC3E}">
        <p14:creationId xmlns:p14="http://schemas.microsoft.com/office/powerpoint/2010/main" val="159505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s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3124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094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 Logo">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1905000"/>
            <a:ext cx="853440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832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199"/>
            <a:ext cx="8382000" cy="1143000"/>
          </a:xfrm>
        </p:spPr>
        <p:txBody>
          <a:bodyPr/>
          <a:lstStyle>
            <a:lvl1pPr>
              <a:defRPr>
                <a:solidFill>
                  <a:schemeClr val="tx1"/>
                </a:solidFill>
              </a:defRPr>
            </a:lvl1pPr>
          </a:lstStyle>
          <a:p>
            <a:r>
              <a:rPr lang="en-US" dirty="0"/>
              <a:t>Click to edit Master title style</a:t>
            </a:r>
          </a:p>
        </p:txBody>
      </p:sp>
      <p:sp>
        <p:nvSpPr>
          <p:cNvPr id="11" name="Content Placeholder 3"/>
          <p:cNvSpPr>
            <a:spLocks noGrp="1"/>
          </p:cNvSpPr>
          <p:nvPr>
            <p:ph sz="half" idx="13"/>
          </p:nvPr>
        </p:nvSpPr>
        <p:spPr>
          <a:xfrm>
            <a:off x="381000" y="1828800"/>
            <a:ext cx="41148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4"/>
          </p:nvPr>
        </p:nvSpPr>
        <p:spPr>
          <a:xfrm>
            <a:off x="4724400" y="1828800"/>
            <a:ext cx="40386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056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43600" y="5890814"/>
            <a:ext cx="2971800" cy="752122"/>
          </a:xfrm>
          <a:prstGeom prst="rect">
            <a:avLst/>
          </a:prstGeom>
        </p:spPr>
      </p:pic>
      <p:sp>
        <p:nvSpPr>
          <p:cNvPr id="5" name="Text Placeholder 4"/>
          <p:cNvSpPr>
            <a:spLocks noGrp="1"/>
          </p:cNvSpPr>
          <p:nvPr>
            <p:ph type="body" sz="quarter" idx="10" hasCustomPrompt="1"/>
          </p:nvPr>
        </p:nvSpPr>
        <p:spPr>
          <a:xfrm>
            <a:off x="4305300" y="4191000"/>
            <a:ext cx="3276600" cy="533400"/>
          </a:xfrm>
        </p:spPr>
        <p:txBody>
          <a:bodyPr>
            <a:normAutofit/>
          </a:bodyPr>
          <a:lstStyle>
            <a:lvl1pPr>
              <a:spcBef>
                <a:spcPts val="300"/>
              </a:spcBef>
              <a:defRPr sz="2000"/>
            </a:lvl1pPr>
          </a:lstStyle>
          <a:p>
            <a:pPr lvl="0"/>
            <a:r>
              <a:rPr lang="en-US"/>
              <a:t>Click to edit Location</a:t>
            </a:r>
          </a:p>
        </p:txBody>
      </p:sp>
      <p:sp>
        <p:nvSpPr>
          <p:cNvPr id="7" name="Text Placeholder 4"/>
          <p:cNvSpPr>
            <a:spLocks noGrp="1"/>
          </p:cNvSpPr>
          <p:nvPr>
            <p:ph type="body" sz="quarter" idx="11" hasCustomPrompt="1"/>
          </p:nvPr>
        </p:nvSpPr>
        <p:spPr>
          <a:xfrm>
            <a:off x="5760720" y="5029200"/>
            <a:ext cx="3276600" cy="533400"/>
          </a:xfrm>
        </p:spPr>
        <p:txBody>
          <a:bodyPr>
            <a:normAutofit/>
          </a:bodyPr>
          <a:lstStyle>
            <a:lvl1pPr>
              <a:spcBef>
                <a:spcPts val="300"/>
              </a:spcBef>
              <a:defRPr sz="2000" i="1">
                <a:solidFill>
                  <a:srgbClr val="006F51"/>
                </a:solidFill>
              </a:defRPr>
            </a:lvl1pPr>
          </a:lstStyle>
          <a:p>
            <a:pPr lvl="0"/>
            <a:r>
              <a:rPr lang="en-US"/>
              <a:t>Click to edit Presenter</a:t>
            </a:r>
          </a:p>
        </p:txBody>
      </p:sp>
      <p:sp>
        <p:nvSpPr>
          <p:cNvPr id="8" name="Text Placeholder 11"/>
          <p:cNvSpPr>
            <a:spLocks noGrp="1"/>
          </p:cNvSpPr>
          <p:nvPr>
            <p:ph idx="1"/>
          </p:nvPr>
        </p:nvSpPr>
        <p:spPr>
          <a:xfrm>
            <a:off x="2667000" y="1828800"/>
            <a:ext cx="6400800" cy="15240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425606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1676408"/>
            <a:ext cx="6324600" cy="1935163"/>
          </a:xfrm>
          <a:prstGeom prst="rect">
            <a:avLst/>
          </a:prstGeom>
        </p:spPr>
        <p:txBody>
          <a:bodyPr/>
          <a:lstStyle>
            <a:lvl1pPr>
              <a:defRPr b="1"/>
            </a:lvl1pPr>
          </a:lstStyle>
          <a:p>
            <a:r>
              <a:rPr lang="en-US"/>
              <a:t>Click to edit Master title style</a:t>
            </a:r>
          </a:p>
        </p:txBody>
      </p:sp>
      <p:sp>
        <p:nvSpPr>
          <p:cNvPr id="5" name="Text Placeholder 4"/>
          <p:cNvSpPr>
            <a:spLocks noGrp="1"/>
          </p:cNvSpPr>
          <p:nvPr>
            <p:ph type="body" sz="quarter" idx="10" hasCustomPrompt="1"/>
          </p:nvPr>
        </p:nvSpPr>
        <p:spPr>
          <a:xfrm>
            <a:off x="4305300" y="4191000"/>
            <a:ext cx="3276600" cy="533400"/>
          </a:xfrm>
        </p:spPr>
        <p:txBody>
          <a:bodyPr>
            <a:normAutofit/>
          </a:bodyPr>
          <a:lstStyle>
            <a:lvl1pPr>
              <a:spcBef>
                <a:spcPts val="300"/>
              </a:spcBef>
              <a:defRPr sz="2000"/>
            </a:lvl1pPr>
          </a:lstStyle>
          <a:p>
            <a:pPr lvl="0"/>
            <a:r>
              <a:rPr lang="en-US"/>
              <a:t>Click to edit Location</a:t>
            </a:r>
          </a:p>
        </p:txBody>
      </p:sp>
      <p:sp>
        <p:nvSpPr>
          <p:cNvPr id="6" name="Text Placeholder 4"/>
          <p:cNvSpPr>
            <a:spLocks noGrp="1"/>
          </p:cNvSpPr>
          <p:nvPr>
            <p:ph type="body" sz="quarter" idx="11" hasCustomPrompt="1"/>
          </p:nvPr>
        </p:nvSpPr>
        <p:spPr>
          <a:xfrm>
            <a:off x="5760720" y="5029200"/>
            <a:ext cx="3276600" cy="533400"/>
          </a:xfrm>
        </p:spPr>
        <p:txBody>
          <a:bodyPr>
            <a:normAutofit/>
          </a:bodyPr>
          <a:lstStyle>
            <a:lvl1pPr>
              <a:spcBef>
                <a:spcPts val="300"/>
              </a:spcBef>
              <a:defRPr sz="2000" i="1">
                <a:solidFill>
                  <a:srgbClr val="006F51"/>
                </a:solidFill>
              </a:defRPr>
            </a:lvl1pPr>
          </a:lstStyle>
          <a:p>
            <a:pPr lvl="0"/>
            <a:r>
              <a:rPr lang="en-US"/>
              <a:t>Click to edit Presenter</a:t>
            </a:r>
          </a:p>
        </p:txBody>
      </p:sp>
    </p:spTree>
    <p:extLst>
      <p:ext uri="{BB962C8B-B14F-4D97-AF65-F5344CB8AC3E}">
        <p14:creationId xmlns:p14="http://schemas.microsoft.com/office/powerpoint/2010/main" val="17564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1676408"/>
            <a:ext cx="6324600" cy="1935163"/>
          </a:xfrm>
          <a:prstGeom prst="rect">
            <a:avLst/>
          </a:prstGeom>
        </p:spPr>
        <p:txBody>
          <a:bodyPr/>
          <a:lstStyle>
            <a:lvl1pPr>
              <a:defRPr b="1"/>
            </a:lvl1pPr>
          </a:lstStyle>
          <a:p>
            <a:r>
              <a:rPr lang="en-US"/>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43600" y="5890814"/>
            <a:ext cx="2971800" cy="752122"/>
          </a:xfrm>
          <a:prstGeom prst="rect">
            <a:avLst/>
          </a:prstGeom>
        </p:spPr>
      </p:pic>
      <p:sp>
        <p:nvSpPr>
          <p:cNvPr id="6" name="Text Placeholder 4"/>
          <p:cNvSpPr>
            <a:spLocks noGrp="1"/>
          </p:cNvSpPr>
          <p:nvPr>
            <p:ph type="body" sz="quarter" idx="10" hasCustomPrompt="1"/>
          </p:nvPr>
        </p:nvSpPr>
        <p:spPr>
          <a:xfrm>
            <a:off x="4305300" y="4191000"/>
            <a:ext cx="3276600" cy="533400"/>
          </a:xfrm>
        </p:spPr>
        <p:txBody>
          <a:bodyPr>
            <a:normAutofit/>
          </a:bodyPr>
          <a:lstStyle>
            <a:lvl1pPr>
              <a:spcBef>
                <a:spcPts val="300"/>
              </a:spcBef>
              <a:defRPr sz="2000"/>
            </a:lvl1pPr>
          </a:lstStyle>
          <a:p>
            <a:pPr lvl="0"/>
            <a:r>
              <a:rPr lang="en-US"/>
              <a:t>Click to edit Location</a:t>
            </a:r>
          </a:p>
        </p:txBody>
      </p:sp>
      <p:sp>
        <p:nvSpPr>
          <p:cNvPr id="7" name="Text Placeholder 4"/>
          <p:cNvSpPr>
            <a:spLocks noGrp="1"/>
          </p:cNvSpPr>
          <p:nvPr>
            <p:ph type="body" sz="quarter" idx="11" hasCustomPrompt="1"/>
          </p:nvPr>
        </p:nvSpPr>
        <p:spPr>
          <a:xfrm>
            <a:off x="5760720" y="5029200"/>
            <a:ext cx="3276600" cy="533400"/>
          </a:xfrm>
        </p:spPr>
        <p:txBody>
          <a:bodyPr>
            <a:normAutofit/>
          </a:bodyPr>
          <a:lstStyle>
            <a:lvl1pPr>
              <a:spcBef>
                <a:spcPts val="300"/>
              </a:spcBef>
              <a:defRPr sz="2000" i="1">
                <a:solidFill>
                  <a:srgbClr val="006F51"/>
                </a:solidFill>
              </a:defRPr>
            </a:lvl1pPr>
          </a:lstStyle>
          <a:p>
            <a:pPr lvl="0"/>
            <a:r>
              <a:rPr lang="en-US"/>
              <a:t>Click to edit Presenter</a:t>
            </a:r>
          </a:p>
        </p:txBody>
      </p:sp>
    </p:spTree>
    <p:extLst>
      <p:ext uri="{BB962C8B-B14F-4D97-AF65-F5344CB8AC3E}">
        <p14:creationId xmlns:p14="http://schemas.microsoft.com/office/powerpoint/2010/main" val="67176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43600" y="5890814"/>
            <a:ext cx="2971800" cy="752122"/>
          </a:xfrm>
          <a:prstGeom prst="rect">
            <a:avLst/>
          </a:prstGeom>
        </p:spPr>
      </p:pic>
      <p:pic>
        <p:nvPicPr>
          <p:cNvPr id="6" name="Picture 5"/>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30439" y="2438400"/>
            <a:ext cx="6461165" cy="1323698"/>
          </a:xfrm>
          <a:prstGeom prst="rect">
            <a:avLst/>
          </a:prstGeom>
        </p:spPr>
      </p:pic>
      <p:sp>
        <p:nvSpPr>
          <p:cNvPr id="7" name="Rectangle 6"/>
          <p:cNvSpPr/>
          <p:nvPr userDrawn="1"/>
        </p:nvSpPr>
        <p:spPr>
          <a:xfrm>
            <a:off x="1828800" y="76200"/>
            <a:ext cx="3962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209800" y="533400"/>
            <a:ext cx="6781800" cy="1576786"/>
          </a:xfrm>
          <a:prstGeom prst="rect">
            <a:avLst/>
          </a:prstGeom>
        </p:spPr>
        <p:txBody>
          <a:bodyPr/>
          <a:lstStyle>
            <a:lvl1pPr>
              <a:defRPr b="1"/>
            </a:lvl1pPr>
          </a:lstStyle>
          <a:p>
            <a:r>
              <a:rPr lang="en-US"/>
              <a:t>Click to edit Master title style</a:t>
            </a:r>
          </a:p>
        </p:txBody>
      </p:sp>
      <p:sp>
        <p:nvSpPr>
          <p:cNvPr id="8" name="Text Placeholder 4"/>
          <p:cNvSpPr>
            <a:spLocks noGrp="1"/>
          </p:cNvSpPr>
          <p:nvPr>
            <p:ph type="body" sz="quarter" idx="10" hasCustomPrompt="1"/>
          </p:nvPr>
        </p:nvSpPr>
        <p:spPr>
          <a:xfrm>
            <a:off x="4305300" y="4191000"/>
            <a:ext cx="3276600" cy="533400"/>
          </a:xfrm>
        </p:spPr>
        <p:txBody>
          <a:bodyPr>
            <a:normAutofit/>
          </a:bodyPr>
          <a:lstStyle>
            <a:lvl1pPr>
              <a:spcBef>
                <a:spcPts val="300"/>
              </a:spcBef>
              <a:defRPr sz="2000"/>
            </a:lvl1pPr>
          </a:lstStyle>
          <a:p>
            <a:pPr lvl="0"/>
            <a:r>
              <a:rPr lang="en-US"/>
              <a:t>Click to edit Location</a:t>
            </a:r>
          </a:p>
        </p:txBody>
      </p:sp>
      <p:sp>
        <p:nvSpPr>
          <p:cNvPr id="9" name="Text Placeholder 4"/>
          <p:cNvSpPr>
            <a:spLocks noGrp="1"/>
          </p:cNvSpPr>
          <p:nvPr>
            <p:ph type="body" sz="quarter" idx="11" hasCustomPrompt="1"/>
          </p:nvPr>
        </p:nvSpPr>
        <p:spPr>
          <a:xfrm>
            <a:off x="5760720" y="5029200"/>
            <a:ext cx="3276600" cy="533400"/>
          </a:xfrm>
        </p:spPr>
        <p:txBody>
          <a:bodyPr>
            <a:normAutofit/>
          </a:bodyPr>
          <a:lstStyle>
            <a:lvl1pPr>
              <a:spcBef>
                <a:spcPts val="300"/>
              </a:spcBef>
              <a:defRPr sz="2000" i="1">
                <a:solidFill>
                  <a:srgbClr val="006F51"/>
                </a:solidFill>
              </a:defRPr>
            </a:lvl1pPr>
          </a:lstStyle>
          <a:p>
            <a:pPr lvl="0"/>
            <a:r>
              <a:rPr lang="en-US"/>
              <a:t>Click to edit Presenter</a:t>
            </a:r>
          </a:p>
        </p:txBody>
      </p:sp>
    </p:spTree>
    <p:extLst>
      <p:ext uri="{BB962C8B-B14F-4D97-AF65-F5344CB8AC3E}">
        <p14:creationId xmlns:p14="http://schemas.microsoft.com/office/powerpoint/2010/main" val="217285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 Placeholder 5"/>
          <p:cNvSpPr>
            <a:spLocks noGrp="1"/>
          </p:cNvSpPr>
          <p:nvPr>
            <p:ph type="body" sz="quarter" idx="10"/>
          </p:nvPr>
        </p:nvSpPr>
        <p:spPr>
          <a:xfrm>
            <a:off x="457200" y="1828800"/>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55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Main Title Slide-No CU logo">
    <p:spTree>
      <p:nvGrpSpPr>
        <p:cNvPr id="1" name=""/>
        <p:cNvGrpSpPr/>
        <p:nvPr/>
      </p:nvGrpSpPr>
      <p:grpSpPr>
        <a:xfrm>
          <a:off x="0" y="0"/>
          <a:ext cx="0" cy="0"/>
          <a:chOff x="0" y="0"/>
          <a:chExt cx="0" cy="0"/>
        </a:xfrm>
      </p:grpSpPr>
      <p:pic>
        <p:nvPicPr>
          <p:cNvPr id="4099" name="Picture 3"/>
          <p:cNvPicPr>
            <a:picLocks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5565"/>
            <a:ext cx="6852435" cy="6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2819400" y="2057400"/>
            <a:ext cx="5791200" cy="1752600"/>
          </a:xfrm>
        </p:spPr>
        <p:txBody>
          <a:bodyPr/>
          <a:lstStyle>
            <a:lvl1pPr algn="l">
              <a:defRPr sz="5000" b="1">
                <a:solidFill>
                  <a:schemeClr val="tx1"/>
                </a:solidFill>
              </a:defRPr>
            </a:lvl1pPr>
          </a:lstStyle>
          <a:p>
            <a:endParaRPr lang="en-US"/>
          </a:p>
        </p:txBody>
      </p:sp>
      <p:pic>
        <p:nvPicPr>
          <p:cNvPr id="5" name="Picture 4" descr="PSA-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6402" y="482600"/>
            <a:ext cx="3896381" cy="1025336"/>
          </a:xfrm>
          <a:prstGeom prst="rect">
            <a:avLst/>
          </a:prstGeom>
        </p:spPr>
      </p:pic>
    </p:spTree>
    <p:extLst>
      <p:ext uri="{BB962C8B-B14F-4D97-AF65-F5344CB8AC3E}">
        <p14:creationId xmlns:p14="http://schemas.microsoft.com/office/powerpoint/2010/main" val="2974605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228600"/>
            <a:ext cx="8534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04800" y="1676400"/>
            <a:ext cx="8534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2601214" y="6302647"/>
            <a:ext cx="4256786" cy="482963"/>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Calibri"/>
                <a:ea typeface="+mn-ea"/>
                <a:cs typeface="+mn-cs"/>
              </a:rPr>
              <a:t>SUPPLEMENTAL MATERIAL</a:t>
            </a:r>
          </a:p>
        </p:txBody>
      </p:sp>
    </p:spTree>
    <p:extLst>
      <p:ext uri="{BB962C8B-B14F-4D97-AF65-F5344CB8AC3E}">
        <p14:creationId xmlns:p14="http://schemas.microsoft.com/office/powerpoint/2010/main" val="417951723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6" r:id="rId3"/>
  </p:sldLayoutIdLst>
  <p:hf hdr="0"/>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8802" y="241331"/>
            <a:ext cx="3557271" cy="728777"/>
          </a:xfrm>
          <a:prstGeom prst="rect">
            <a:avLst/>
          </a:prstGeom>
        </p:spPr>
      </p:pic>
      <p:sp>
        <p:nvSpPr>
          <p:cNvPr id="12" name="Text Placeholder 11"/>
          <p:cNvSpPr>
            <a:spLocks noGrp="1"/>
          </p:cNvSpPr>
          <p:nvPr>
            <p:ph type="body" idx="1"/>
          </p:nvPr>
        </p:nvSpPr>
        <p:spPr>
          <a:xfrm>
            <a:off x="2667000" y="1828800"/>
            <a:ext cx="6400800" cy="15240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115543676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4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493" y="1262948"/>
            <a:ext cx="6995710" cy="1531344"/>
          </a:xfrm>
        </p:spPr>
        <p:txBody>
          <a:bodyPr/>
          <a:lstStyle/>
          <a:p>
            <a:pPr algn="ctr"/>
            <a:r>
              <a:rPr lang="en-US" dirty="0">
                <a:effectLst>
                  <a:outerShdw blurRad="38100" dist="38100" dir="2700000" algn="tl">
                    <a:srgbClr val="000000">
                      <a:alpha val="43137"/>
                    </a:srgbClr>
                  </a:outerShdw>
                </a:effectLst>
                <a:latin typeface="+mn-lt"/>
              </a:rPr>
              <a:t> Supplemental Slides for Documenting Eligibility for Qualified Exemption after COVID-19</a:t>
            </a:r>
          </a:p>
        </p:txBody>
      </p:sp>
      <p:sp>
        <p:nvSpPr>
          <p:cNvPr id="5" name="TextBox 4"/>
          <p:cNvSpPr txBox="1"/>
          <p:nvPr/>
        </p:nvSpPr>
        <p:spPr>
          <a:xfrm>
            <a:off x="6621137" y="6257580"/>
            <a:ext cx="252286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Version: 08/29/2023</a:t>
            </a:r>
          </a:p>
        </p:txBody>
      </p:sp>
      <p:sp>
        <p:nvSpPr>
          <p:cNvPr id="6" name="Rectangle 5" descr="Supplemental Material"/>
          <p:cNvSpPr/>
          <p:nvPr/>
        </p:nvSpPr>
        <p:spPr>
          <a:xfrm>
            <a:off x="137160" y="6001917"/>
            <a:ext cx="3566160" cy="816495"/>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a:ea typeface="+mn-ea"/>
                <a:cs typeface="+mn-cs"/>
              </a:rPr>
              <a:t>SUPPLEMENTAL MATERIAL</a:t>
            </a:r>
          </a:p>
        </p:txBody>
      </p:sp>
    </p:spTree>
    <p:extLst>
      <p:ext uri="{BB962C8B-B14F-4D97-AF65-F5344CB8AC3E}">
        <p14:creationId xmlns:p14="http://schemas.microsoft.com/office/powerpoint/2010/main" val="349225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687F4-A3EA-7B4A-8CC8-4B472AD4A55A}"/>
              </a:ext>
            </a:extLst>
          </p:cNvPr>
          <p:cNvSpPr>
            <a:spLocks noGrp="1"/>
          </p:cNvSpPr>
          <p:nvPr>
            <p:ph idx="1"/>
          </p:nvPr>
        </p:nvSpPr>
        <p:spPr>
          <a:xfrm>
            <a:off x="304800" y="1447800"/>
            <a:ext cx="8534400" cy="4267200"/>
          </a:xfrm>
        </p:spPr>
        <p:txBody>
          <a:bodyPr/>
          <a:lstStyle/>
          <a:p>
            <a:r>
              <a:rPr lang="en-US" dirty="0"/>
              <a:t>Guidance for Industry released May 2020 and updated March 2023</a:t>
            </a:r>
          </a:p>
          <a:p>
            <a:r>
              <a:rPr lang="en-US" dirty="0"/>
              <a:t>Qualified End-User sales requirement was not enforced for Qualified Exemption (QE) eligibility during the COVID-19 public health emergency</a:t>
            </a:r>
          </a:p>
          <a:p>
            <a:pPr lvl="1"/>
            <a:r>
              <a:rPr lang="en-US" dirty="0"/>
              <a:t>Enforcement discretion expanded conditions under which farms were eligible for Qualified Exemption</a:t>
            </a:r>
          </a:p>
          <a:p>
            <a:pPr lvl="1"/>
            <a:r>
              <a:rPr lang="en-US" dirty="0"/>
              <a:t>The $500K cut-off for “food sales” still applies</a:t>
            </a:r>
          </a:p>
          <a:p>
            <a:pPr lvl="2"/>
            <a:r>
              <a:rPr lang="en-US" dirty="0"/>
              <a:t>Adjusted average value is $610,182 for 2020-2022</a:t>
            </a:r>
          </a:p>
          <a:p>
            <a:endParaRPr lang="en-US" sz="900" dirty="0"/>
          </a:p>
          <a:p>
            <a:endParaRPr lang="en-US" dirty="0"/>
          </a:p>
        </p:txBody>
      </p:sp>
      <p:sp>
        <p:nvSpPr>
          <p:cNvPr id="7" name="Title 4">
            <a:extLst>
              <a:ext uri="{FF2B5EF4-FFF2-40B4-BE49-F238E27FC236}">
                <a16:creationId xmlns:a16="http://schemas.microsoft.com/office/drawing/2014/main" id="{A04917B4-1342-434B-8C94-DE9D7429BEBF}"/>
              </a:ext>
            </a:extLst>
          </p:cNvPr>
          <p:cNvSpPr>
            <a:spLocks noGrp="1"/>
          </p:cNvSpPr>
          <p:nvPr>
            <p:ph type="title"/>
          </p:nvPr>
        </p:nvSpPr>
        <p:spPr>
          <a:xfrm>
            <a:off x="304800" y="152400"/>
            <a:ext cx="8534400" cy="1143000"/>
          </a:xfrm>
        </p:spPr>
        <p:txBody>
          <a:bodyPr/>
          <a:lstStyle/>
          <a:p>
            <a:pPr algn="ctr"/>
            <a:r>
              <a:rPr lang="en-US" sz="3800" dirty="0"/>
              <a:t>Temporary Enforcement Discretion for Qualified Exemption during COVID-19</a:t>
            </a:r>
          </a:p>
        </p:txBody>
      </p:sp>
    </p:spTree>
    <p:extLst>
      <p:ext uri="{BB962C8B-B14F-4D97-AF65-F5344CB8AC3E}">
        <p14:creationId xmlns:p14="http://schemas.microsoft.com/office/powerpoint/2010/main" val="160660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2110-238F-7C42-9C64-34DA80265C62}"/>
              </a:ext>
            </a:extLst>
          </p:cNvPr>
          <p:cNvSpPr>
            <a:spLocks noGrp="1"/>
          </p:cNvSpPr>
          <p:nvPr>
            <p:ph type="title"/>
          </p:nvPr>
        </p:nvSpPr>
        <p:spPr>
          <a:xfrm>
            <a:off x="304800" y="0"/>
            <a:ext cx="8534400" cy="1143000"/>
          </a:xfrm>
        </p:spPr>
        <p:txBody>
          <a:bodyPr/>
          <a:lstStyle/>
          <a:p>
            <a:pPr algn="ctr"/>
            <a:r>
              <a:rPr lang="en-US" dirty="0"/>
              <a:t>Main Take Away Until 2025*</a:t>
            </a:r>
          </a:p>
        </p:txBody>
      </p:sp>
      <p:sp>
        <p:nvSpPr>
          <p:cNvPr id="3" name="Content Placeholder 2">
            <a:extLst>
              <a:ext uri="{FF2B5EF4-FFF2-40B4-BE49-F238E27FC236}">
                <a16:creationId xmlns:a16="http://schemas.microsoft.com/office/drawing/2014/main" id="{6A363367-D1EB-5746-9AD0-912E7E1A8036}"/>
              </a:ext>
            </a:extLst>
          </p:cNvPr>
          <p:cNvSpPr>
            <a:spLocks noGrp="1"/>
          </p:cNvSpPr>
          <p:nvPr>
            <p:ph idx="1"/>
          </p:nvPr>
        </p:nvSpPr>
        <p:spPr>
          <a:xfrm>
            <a:off x="304800" y="1057656"/>
            <a:ext cx="8534400" cy="3285744"/>
          </a:xfrm>
        </p:spPr>
        <p:txBody>
          <a:bodyPr/>
          <a:lstStyle/>
          <a:p>
            <a:pPr marL="0" indent="0">
              <a:buNone/>
            </a:pPr>
            <a:r>
              <a:rPr lang="en-US" sz="2800" i="1" dirty="0"/>
              <a:t>“ This means that farms that are currently eligible for the qualified exemption and associated modified requirements will still be considered eligible even if they shift food sales away from qualified end-users, provided that they continue to meet the requirement that the average annual monetary value of all food they sell is less than $500,000, adjusted for inflation.”</a:t>
            </a:r>
          </a:p>
          <a:p>
            <a:pPr marL="0" indent="0">
              <a:buNone/>
            </a:pPr>
            <a:endParaRPr lang="en-US" sz="2800" i="1" dirty="0"/>
          </a:p>
          <a:p>
            <a:endParaRPr lang="en-US" sz="2800" dirty="0"/>
          </a:p>
        </p:txBody>
      </p:sp>
      <p:sp>
        <p:nvSpPr>
          <p:cNvPr id="5" name="TextBox 4">
            <a:extLst>
              <a:ext uri="{FF2B5EF4-FFF2-40B4-BE49-F238E27FC236}">
                <a16:creationId xmlns:a16="http://schemas.microsoft.com/office/drawing/2014/main" id="{53245875-4A92-C382-A9C6-0AB2E7A0DFAA}"/>
              </a:ext>
            </a:extLst>
          </p:cNvPr>
          <p:cNvSpPr txBox="1"/>
          <p:nvPr/>
        </p:nvSpPr>
        <p:spPr>
          <a:xfrm>
            <a:off x="304800" y="4419600"/>
            <a:ext cx="8546592" cy="1815882"/>
          </a:xfrm>
          <a:prstGeom prst="rect">
            <a:avLst/>
          </a:prstGeom>
          <a:solidFill>
            <a:schemeClr val="bg2"/>
          </a:solidFill>
          <a:ln>
            <a:solidFill>
              <a:schemeClr val="tx1"/>
            </a:solidFill>
          </a:ln>
        </p:spPr>
        <p:txBody>
          <a:bodyPr wrap="square" rtlCol="0">
            <a:spAutoFit/>
          </a:bodyPr>
          <a:lstStyle/>
          <a:p>
            <a:pPr algn="ctr"/>
            <a:r>
              <a:rPr lang="en-US" sz="2800" dirty="0"/>
              <a:t>*2025 is when sales to qualified end-users factor into eligibility documentation for the qualified exemption again. This means growers need to keep records of sales to qualified end-users in 2024.</a:t>
            </a:r>
          </a:p>
        </p:txBody>
      </p:sp>
    </p:spTree>
    <p:extLst>
      <p:ext uri="{BB962C8B-B14F-4D97-AF65-F5344CB8AC3E}">
        <p14:creationId xmlns:p14="http://schemas.microsoft.com/office/powerpoint/2010/main" val="195106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F844-E092-3F24-5D78-7FA7A8DA92D5}"/>
              </a:ext>
            </a:extLst>
          </p:cNvPr>
          <p:cNvSpPr>
            <a:spLocks noGrp="1"/>
          </p:cNvSpPr>
          <p:nvPr>
            <p:ph type="title"/>
          </p:nvPr>
        </p:nvSpPr>
        <p:spPr>
          <a:xfrm>
            <a:off x="304800" y="-76200"/>
            <a:ext cx="8534400" cy="1143000"/>
          </a:xfrm>
        </p:spPr>
        <p:txBody>
          <a:bodyPr/>
          <a:lstStyle/>
          <a:p>
            <a:r>
              <a:rPr lang="en-US" dirty="0"/>
              <a:t>QE Eligibility in 2025 and Beyond</a:t>
            </a:r>
          </a:p>
        </p:txBody>
      </p:sp>
      <p:sp>
        <p:nvSpPr>
          <p:cNvPr id="3" name="Content Placeholder 2">
            <a:extLst>
              <a:ext uri="{FF2B5EF4-FFF2-40B4-BE49-F238E27FC236}">
                <a16:creationId xmlns:a16="http://schemas.microsoft.com/office/drawing/2014/main" id="{F8C6A4A3-63F5-586D-01C3-67DB98C03DF5}"/>
              </a:ext>
            </a:extLst>
          </p:cNvPr>
          <p:cNvSpPr>
            <a:spLocks noGrp="1"/>
          </p:cNvSpPr>
          <p:nvPr>
            <p:ph idx="1"/>
          </p:nvPr>
        </p:nvSpPr>
        <p:spPr>
          <a:xfrm>
            <a:off x="304800" y="1037303"/>
            <a:ext cx="8534400" cy="4267200"/>
          </a:xfrm>
        </p:spPr>
        <p:txBody>
          <a:bodyPr/>
          <a:lstStyle/>
          <a:p>
            <a:pPr marL="0" indent="0">
              <a:buNone/>
            </a:pPr>
            <a:r>
              <a:rPr lang="en-US" sz="2800" dirty="0"/>
              <a:t>The Enforcement Discretion policy ends </a:t>
            </a:r>
            <a:r>
              <a:rPr lang="en-US" sz="2800" b="1" dirty="0"/>
              <a:t>Nov 7, 2023</a:t>
            </a:r>
          </a:p>
          <a:p>
            <a:r>
              <a:rPr lang="en-US" sz="2800" dirty="0"/>
              <a:t>Qualified exemption eligibility in 2023 and 2024</a:t>
            </a:r>
          </a:p>
          <a:p>
            <a:pPr lvl="1"/>
            <a:r>
              <a:rPr lang="en-US" sz="2400" dirty="0"/>
              <a:t>Farms must have records confirming less than $500,000 rolling-average total food sales for the prior three years</a:t>
            </a:r>
          </a:p>
          <a:p>
            <a:pPr lvl="2"/>
            <a:r>
              <a:rPr lang="en-US" sz="2000" dirty="0"/>
              <a:t>2020-2022 inflation-adjusted value for the cut-off is $610,182</a:t>
            </a:r>
          </a:p>
          <a:p>
            <a:pPr lvl="1"/>
            <a:r>
              <a:rPr lang="en-US" sz="2400" b="1" dirty="0">
                <a:solidFill>
                  <a:schemeClr val="accent6">
                    <a:lumMod val="75000"/>
                  </a:schemeClr>
                </a:solidFill>
              </a:rPr>
              <a:t>Keep records of sales to qualified end-users starting in 2024</a:t>
            </a:r>
            <a:endParaRPr lang="en-US" sz="2400" b="1" strike="sngStrike" dirty="0">
              <a:solidFill>
                <a:schemeClr val="accent6">
                  <a:lumMod val="75000"/>
                </a:schemeClr>
              </a:solidFill>
            </a:endParaRPr>
          </a:p>
          <a:p>
            <a:r>
              <a:rPr lang="en-US" sz="2800" dirty="0"/>
              <a:t>Qualified exemption eligibility in 2025 and beyond goes back to pre-COVID documentation requirements</a:t>
            </a:r>
          </a:p>
          <a:p>
            <a:pPr lvl="1"/>
            <a:r>
              <a:rPr lang="en-US" sz="2400" dirty="0"/>
              <a:t>Continued documentation related to total food sales cut-off</a:t>
            </a:r>
          </a:p>
          <a:p>
            <a:pPr lvl="1"/>
            <a:r>
              <a:rPr lang="en-US" sz="2400" b="1" dirty="0">
                <a:solidFill>
                  <a:schemeClr val="accent6">
                    <a:lumMod val="75000"/>
                  </a:schemeClr>
                </a:solidFill>
              </a:rPr>
              <a:t>Records and calculations to support that majority of food sales were to qualified end-users beginning in 2024</a:t>
            </a:r>
          </a:p>
          <a:p>
            <a:pPr lvl="2"/>
            <a:r>
              <a:rPr lang="en-US" sz="2000" dirty="0"/>
              <a:t>The records and calculation build to 3-year rolling average over time</a:t>
            </a:r>
          </a:p>
        </p:txBody>
      </p:sp>
    </p:spTree>
    <p:extLst>
      <p:ext uri="{BB962C8B-B14F-4D97-AF65-F5344CB8AC3E}">
        <p14:creationId xmlns:p14="http://schemas.microsoft.com/office/powerpoint/2010/main" val="1294295136"/>
      </p:ext>
    </p:extLst>
  </p:cSld>
  <p:clrMapOvr>
    <a:masterClrMapping/>
  </p:clrMapOvr>
</p:sld>
</file>

<file path=ppt/theme/theme1.xml><?xml version="1.0" encoding="utf-8"?>
<a:theme xmlns:a="http://schemas.openxmlformats.org/drawingml/2006/main" name="2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15588</TotalTime>
  <Words>1813</Words>
  <Application>Microsoft Office PowerPoint</Application>
  <PresentationFormat>On-screen Show (4:3)</PresentationFormat>
  <Paragraphs>78</Paragraphs>
  <Slides>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Calibri Light</vt:lpstr>
      <vt:lpstr>Courier New</vt:lpstr>
      <vt:lpstr>Roboto Condensed</vt:lpstr>
      <vt:lpstr>Symbol</vt:lpstr>
      <vt:lpstr>2_Strawberries</vt:lpstr>
      <vt:lpstr>1_Custom Design</vt:lpstr>
      <vt:lpstr> Supplemental Slides for Documenting Eligibility for Qualified Exemption after COVID-19</vt:lpstr>
      <vt:lpstr>Temporary Enforcement Discretion for Qualified Exemption during COVID-19</vt:lpstr>
      <vt:lpstr>Main Take Away Until 2025*</vt:lpstr>
      <vt:lpstr>QE Eligibility in 2025 and Beyond</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Wall</dc:creator>
  <cp:lastModifiedBy>Don Stoeckel</cp:lastModifiedBy>
  <cp:revision>895</cp:revision>
  <cp:lastPrinted>2019-05-07T16:43:20Z</cp:lastPrinted>
  <dcterms:created xsi:type="dcterms:W3CDTF">2013-05-09T16:30:56Z</dcterms:created>
  <dcterms:modified xsi:type="dcterms:W3CDTF">2023-08-29T15:24:26Z</dcterms:modified>
</cp:coreProperties>
</file>