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3912" r:id="rId2"/>
  </p:sldMasterIdLst>
  <p:notesMasterIdLst>
    <p:notesMasterId r:id="rId33"/>
  </p:notesMasterIdLst>
  <p:handoutMasterIdLst>
    <p:handoutMasterId r:id="rId34"/>
  </p:handoutMasterIdLst>
  <p:sldIdLst>
    <p:sldId id="256" r:id="rId3"/>
    <p:sldId id="353" r:id="rId4"/>
    <p:sldId id="317" r:id="rId5"/>
    <p:sldId id="349" r:id="rId6"/>
    <p:sldId id="308" r:id="rId7"/>
    <p:sldId id="309" r:id="rId8"/>
    <p:sldId id="298" r:id="rId9"/>
    <p:sldId id="299" r:id="rId10"/>
    <p:sldId id="294" r:id="rId11"/>
    <p:sldId id="291" r:id="rId12"/>
    <p:sldId id="301" r:id="rId13"/>
    <p:sldId id="277" r:id="rId14"/>
    <p:sldId id="278" r:id="rId15"/>
    <p:sldId id="350" r:id="rId16"/>
    <p:sldId id="304" r:id="rId17"/>
    <p:sldId id="348" r:id="rId18"/>
    <p:sldId id="284" r:id="rId19"/>
    <p:sldId id="305" r:id="rId20"/>
    <p:sldId id="275" r:id="rId21"/>
    <p:sldId id="347" r:id="rId22"/>
    <p:sldId id="303" r:id="rId23"/>
    <p:sldId id="351" r:id="rId24"/>
    <p:sldId id="352" r:id="rId25"/>
    <p:sldId id="312" r:id="rId26"/>
    <p:sldId id="292" r:id="rId27"/>
    <p:sldId id="280" r:id="rId28"/>
    <p:sldId id="316" r:id="rId29"/>
    <p:sldId id="306" r:id="rId30"/>
    <p:sldId id="315" r:id="rId31"/>
    <p:sldId id="270"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E97EAF7-DFEE-4F00-A3DA-0B246837A60B}">
          <p14:sldIdLst>
            <p14:sldId id="256"/>
            <p14:sldId id="353"/>
            <p14:sldId id="317"/>
            <p14:sldId id="349"/>
            <p14:sldId id="308"/>
            <p14:sldId id="309"/>
            <p14:sldId id="298"/>
            <p14:sldId id="299"/>
            <p14:sldId id="294"/>
            <p14:sldId id="291"/>
            <p14:sldId id="301"/>
            <p14:sldId id="277"/>
            <p14:sldId id="278"/>
            <p14:sldId id="350"/>
            <p14:sldId id="304"/>
            <p14:sldId id="348"/>
            <p14:sldId id="284"/>
            <p14:sldId id="305"/>
            <p14:sldId id="275"/>
            <p14:sldId id="347"/>
            <p14:sldId id="303"/>
            <p14:sldId id="351"/>
            <p14:sldId id="352"/>
            <p14:sldId id="312"/>
            <p14:sldId id="292"/>
            <p14:sldId id="280"/>
            <p14:sldId id="316"/>
            <p14:sldId id="306"/>
            <p14:sldId id="315"/>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tchen Wall" initials="GW" lastIdx="14" clrIdx="0"/>
  <p:cmAuthor id="1" name="Gretchen L. Wall" initials="GLW" lastIdx="27" clrIdx="1"/>
  <p:cmAuthor id="2" name="Cornell University" initials="" lastIdx="38" clrIdx="2"/>
  <p:cmAuthor id="3" name="Donna Marie Pahl" initials="DMP" lastIdx="92" clrIdx="3"/>
  <p:cmAuthor id="4" name="Don Stoeckel" initials="DS" lastIdx="496" clrIdx="4"/>
  <p:cmAuthor id="5" name="Elizabeth A. Bihn PhD" initials="EABP" lastIdx="19" clrIdx="5">
    <p:extLst>
      <p:ext uri="{19B8F6BF-5375-455C-9EA6-DF929625EA0E}">
        <p15:presenceInfo xmlns:p15="http://schemas.microsoft.com/office/powerpoint/2012/main" userId="cb14dd05-49f2-4059-9853-39b6b79b718a" providerId="Windows Live"/>
      </p:ext>
    </p:extLst>
  </p:cmAuthor>
  <p:cmAuthor id="6" name="Elizabeth A. Bihn, PhD" initials="EABP" lastIdx="12" clrIdx="6">
    <p:extLst>
      <p:ext uri="{19B8F6BF-5375-455C-9EA6-DF929625EA0E}">
        <p15:presenceInfo xmlns:p15="http://schemas.microsoft.com/office/powerpoint/2012/main" userId="S::eab38@cornell.edu::cb14dd05-49f2-4059-9853-39b6b79b71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51"/>
    <a:srgbClr val="006600"/>
    <a:srgbClr val="006E0B"/>
    <a:srgbClr val="376C2E"/>
    <a:srgbClr val="44702E"/>
    <a:srgbClr val="4E7F35"/>
    <a:srgbClr val="489C3A"/>
    <a:srgbClr val="5F2E05"/>
    <a:srgbClr val="960000"/>
    <a:srgbClr val="FF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88299" autoAdjust="0"/>
  </p:normalViewPr>
  <p:slideViewPr>
    <p:cSldViewPr>
      <p:cViewPr varScale="1">
        <p:scale>
          <a:sx n="112" d="100"/>
          <a:sy n="112" d="100"/>
        </p:scale>
        <p:origin x="19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228"/>
          </a:xfrm>
          <a:prstGeom prst="rect">
            <a:avLst/>
          </a:prstGeom>
        </p:spPr>
        <p:txBody>
          <a:bodyPr vert="horz" lIns="97064" tIns="48532" rIns="97064" bIns="48532"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228"/>
          </a:xfrm>
          <a:prstGeom prst="rect">
            <a:avLst/>
          </a:prstGeom>
        </p:spPr>
        <p:txBody>
          <a:bodyPr vert="horz" lIns="97064" tIns="48532" rIns="97064" bIns="48532" rtlCol="0"/>
          <a:lstStyle>
            <a:lvl1pPr algn="r">
              <a:defRPr sz="1300"/>
            </a:lvl1pPr>
          </a:lstStyle>
          <a:p>
            <a:fld id="{5F4E4180-6902-452E-8C17-B5BEDFF47B21}" type="datetimeFigureOut">
              <a:rPr lang="en-US" smtClean="0"/>
              <a:t>10/13/22</a:t>
            </a:fld>
            <a:endParaRPr lang="en-US"/>
          </a:p>
        </p:txBody>
      </p:sp>
      <p:sp>
        <p:nvSpPr>
          <p:cNvPr id="4" name="Footer Placeholder 3"/>
          <p:cNvSpPr>
            <a:spLocks noGrp="1"/>
          </p:cNvSpPr>
          <p:nvPr>
            <p:ph type="ftr" sz="quarter" idx="2"/>
          </p:nvPr>
        </p:nvSpPr>
        <p:spPr>
          <a:xfrm>
            <a:off x="0" y="9119294"/>
            <a:ext cx="3169920" cy="480228"/>
          </a:xfrm>
          <a:prstGeom prst="rect">
            <a:avLst/>
          </a:prstGeom>
        </p:spPr>
        <p:txBody>
          <a:bodyPr vert="horz" lIns="97064" tIns="48532" rIns="97064" bIns="4853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294"/>
            <a:ext cx="3169920" cy="480228"/>
          </a:xfrm>
          <a:prstGeom prst="rect">
            <a:avLst/>
          </a:prstGeom>
        </p:spPr>
        <p:txBody>
          <a:bodyPr vert="horz" lIns="97064" tIns="48532" rIns="97064" bIns="48532" rtlCol="0" anchor="b"/>
          <a:lstStyle>
            <a:lvl1pPr algn="r">
              <a:defRPr sz="1300"/>
            </a:lvl1pPr>
          </a:lstStyle>
          <a:p>
            <a:fld id="{D89DC9DC-D0D6-40D8-84E2-E6A1F995EDC6}" type="slidenum">
              <a:rPr lang="en-US" smtClean="0"/>
              <a:t>‹#›</a:t>
            </a:fld>
            <a:endParaRPr lang="en-US"/>
          </a:p>
        </p:txBody>
      </p:sp>
    </p:spTree>
    <p:extLst>
      <p:ext uri="{BB962C8B-B14F-4D97-AF65-F5344CB8AC3E}">
        <p14:creationId xmlns:p14="http://schemas.microsoft.com/office/powerpoint/2010/main" val="3696329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64" tIns="48532" rIns="97064" bIns="4853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064" tIns="48532" rIns="97064" bIns="48532" rtlCol="0"/>
          <a:lstStyle>
            <a:lvl1pPr algn="r">
              <a:defRPr sz="1300"/>
            </a:lvl1pPr>
          </a:lstStyle>
          <a:p>
            <a:fld id="{DD700DB7-4579-4F08-BC12-5DEC4FF1E53A}" type="datetimeFigureOut">
              <a:rPr lang="en-US" smtClean="0"/>
              <a:t>10/13/22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7064" tIns="48532" rIns="97064" bIns="4853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64" tIns="48532" rIns="97064" bIns="485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7064" tIns="48532" rIns="97064" bIns="4853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7064" tIns="48532" rIns="97064" bIns="48532" rtlCol="0" anchor="b"/>
          <a:lstStyle>
            <a:lvl1pPr algn="r">
              <a:defRPr sz="1300"/>
            </a:lvl1pPr>
          </a:lstStyle>
          <a:p>
            <a:fld id="{230CD445-F6A8-4E13-9804-7D4FBC65558E}" type="slidenum">
              <a:rPr lang="en-US" smtClean="0"/>
              <a:t>‹#›</a:t>
            </a:fld>
            <a:endParaRPr lang="en-US"/>
          </a:p>
        </p:txBody>
      </p:sp>
    </p:spTree>
    <p:extLst>
      <p:ext uri="{BB962C8B-B14F-4D97-AF65-F5344CB8AC3E}">
        <p14:creationId xmlns:p14="http://schemas.microsoft.com/office/powerpoint/2010/main" val="24330959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federalregister.gov/documents/2017/09/13/2017-19434/standards-for-the-growing-harvesting-packing-and-holding-of-produce-for-human-consumption-extension" TargetMode="External"/><Relationship Id="rId3" Type="http://schemas.openxmlformats.org/officeDocument/2006/relationships/hyperlink" Target="https://producesafetyalliance.cornell.edu/sites/producesafetyalliance.cornell.edu/files/shared/documents/Water-Analysis.pdf" TargetMode="External"/><Relationship Id="rId7" Type="http://schemas.openxmlformats.org/officeDocument/2006/relationships/hyperlink" Target="https://www.fda.gov/Food/GuidanceRegulation/FSMA/ucm472501.htm"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fda.gov/Food/FoodScienceResearch/LaboratoryMethods/ucm575251.htm" TargetMode="External"/><Relationship Id="rId5" Type="http://schemas.openxmlformats.org/officeDocument/2006/relationships/hyperlink" Target="http://wcfs.ucdavis.edu/" TargetMode="External"/><Relationship Id="rId4" Type="http://schemas.openxmlformats.org/officeDocument/2006/relationships/hyperlink" Target="https://producesafetyalliance.cornell.edu/sites/producesafetyalliance.cornell.edu/files/shared/documents/2017%20GM%20STV%20Worksheet%20v1.0.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1</a:t>
            </a:fld>
            <a:endParaRPr lang="en-US"/>
          </a:p>
        </p:txBody>
      </p:sp>
    </p:spTree>
    <p:extLst>
      <p:ext uri="{BB962C8B-B14F-4D97-AF65-F5344CB8AC3E}">
        <p14:creationId xmlns:p14="http://schemas.microsoft.com/office/powerpoint/2010/main" val="253846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September</a:t>
            </a:r>
            <a:r>
              <a:rPr lang="en-US" baseline="0" dirty="0"/>
              <a:t> 2017, FDA released a fact sheet that recognized several equivalent methods for enumeration of generic </a:t>
            </a:r>
            <a:r>
              <a:rPr lang="en-US" i="1" baseline="0" dirty="0"/>
              <a:t>E. coli </a:t>
            </a:r>
            <a:r>
              <a:rPr lang="en-US" i="0" baseline="0" dirty="0"/>
              <a:t>in agricultural water</a:t>
            </a:r>
            <a:r>
              <a:rPr lang="en-US" i="1" baseline="0" dirty="0"/>
              <a:t>.  </a:t>
            </a:r>
          </a:p>
          <a:p>
            <a:pPr marL="171450" indent="-171450">
              <a:buFont typeface="Arial" panose="020B0604020202020204" pitchFamily="34" charset="0"/>
              <a:buChar char="•"/>
            </a:pPr>
            <a:r>
              <a:rPr lang="en-US" i="0" baseline="0" dirty="0"/>
              <a:t>The fact sheet states: </a:t>
            </a:r>
            <a:r>
              <a:rPr lang="en-US" sz="1200" b="0" i="1" kern="1200" dirty="0">
                <a:solidFill>
                  <a:schemeClr val="tx1"/>
                </a:solidFill>
                <a:effectLst/>
                <a:latin typeface="+mn-lt"/>
                <a:ea typeface="+mn-ea"/>
                <a:cs typeface="+mn-cs"/>
              </a:rPr>
              <a:t>FDA has determined that the following methods are “scientifically valid” and “at least equivalent to the method of analysis in § 112.151(a) in accuracy, precision, and sensitivity”.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methods are described in the slide,</a:t>
            </a:r>
            <a:r>
              <a:rPr lang="en-US" sz="1200" b="0" i="0" kern="1200" baseline="0" dirty="0">
                <a:solidFill>
                  <a:schemeClr val="tx1"/>
                </a:solidFill>
                <a:effectLst/>
                <a:latin typeface="+mn-lt"/>
                <a:ea typeface="+mn-ea"/>
                <a:cs typeface="+mn-cs"/>
              </a:rPr>
              <a:t> and references are provided below</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list includes some, but not all, of the EPA-accepted methods for monitoring under the Clean Water Act (often, recreational water monitoring) that are listed in 40 CFR 136.3</a:t>
            </a:r>
          </a:p>
          <a:p>
            <a:endParaRPr lang="en-US" dirty="0"/>
          </a:p>
          <a:p>
            <a:r>
              <a:rPr lang="en-US" b="1" dirty="0"/>
              <a:t>Additional Resources:</a:t>
            </a:r>
          </a:p>
          <a:p>
            <a:pPr marL="171450" indent="-171450">
              <a:buFont typeface="Arial" panose="020B0604020202020204" pitchFamily="34" charset="0"/>
              <a:buChar char="•"/>
            </a:pPr>
            <a:r>
              <a:rPr lang="en-US" dirty="0"/>
              <a:t>FDA Fact Sheet 2017. </a:t>
            </a:r>
            <a:r>
              <a:rPr lang="en-US" i="1" dirty="0"/>
              <a:t>Equivalent Testing Methodologies for Agricultural Water</a:t>
            </a:r>
            <a:r>
              <a:rPr lang="en-US" dirty="0"/>
              <a:t>. Available at www.fda.gov/Food/FoodScienceResearch/LaboratoryMethods/ucm575251.htm</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EPA 2006. </a:t>
            </a:r>
            <a:r>
              <a:rPr lang="en-US" sz="1200" b="0" i="1" u="none" strike="noStrike" kern="1200" dirty="0">
                <a:solidFill>
                  <a:schemeClr val="tx1"/>
                </a:solidFill>
                <a:effectLst/>
                <a:latin typeface="+mn-lt"/>
                <a:ea typeface="+mn-ea"/>
                <a:cs typeface="+mn-cs"/>
              </a:rPr>
              <a:t>Method 1603: </a:t>
            </a:r>
            <a:r>
              <a:rPr lang="en-US" sz="1200" b="0" i="1" u="sng" strike="noStrike" kern="1200" dirty="0">
                <a:solidFill>
                  <a:schemeClr val="tx1"/>
                </a:solidFill>
                <a:effectLst/>
                <a:latin typeface="+mn-lt"/>
                <a:ea typeface="+mn-ea"/>
                <a:cs typeface="+mn-cs"/>
              </a:rPr>
              <a:t>Escherichia coli </a:t>
            </a:r>
            <a:r>
              <a:rPr lang="en-US" sz="1200" b="0" i="1" u="none" strike="noStrike" kern="1200" dirty="0">
                <a:solidFill>
                  <a:schemeClr val="tx1"/>
                </a:solidFill>
                <a:effectLst/>
                <a:latin typeface="+mn-lt"/>
                <a:ea typeface="+mn-ea"/>
                <a:cs typeface="+mn-cs"/>
              </a:rPr>
              <a:t>(</a:t>
            </a:r>
            <a:r>
              <a:rPr lang="en-US" sz="1200" b="0" i="1" u="sng" strike="noStrike" kern="1200" dirty="0">
                <a:solidFill>
                  <a:schemeClr val="tx1"/>
                </a:solidFill>
                <a:effectLst/>
                <a:latin typeface="+mn-lt"/>
                <a:ea typeface="+mn-ea"/>
                <a:cs typeface="+mn-cs"/>
              </a:rPr>
              <a:t>E. coli</a:t>
            </a:r>
            <a:r>
              <a:rPr lang="en-US" sz="1200" b="0" i="1" u="none" strike="noStrike" kern="1200" dirty="0">
                <a:solidFill>
                  <a:schemeClr val="tx1"/>
                </a:solidFill>
                <a:effectLst/>
                <a:latin typeface="+mn-lt"/>
                <a:ea typeface="+mn-ea"/>
                <a:cs typeface="+mn-cs"/>
              </a:rPr>
              <a:t>) in Water by Membrane Filtration Using Modified membrane-</a:t>
            </a:r>
            <a:r>
              <a:rPr lang="en-US" sz="1200" b="0" i="1" u="none" strike="noStrike" kern="1200" dirty="0" err="1">
                <a:solidFill>
                  <a:schemeClr val="tx1"/>
                </a:solidFill>
                <a:effectLst/>
                <a:latin typeface="+mn-lt"/>
                <a:ea typeface="+mn-ea"/>
                <a:cs typeface="+mn-cs"/>
              </a:rPr>
              <a:t>Thermotolerant</a:t>
            </a:r>
            <a:r>
              <a:rPr lang="en-US" sz="1200" b="0" i="1" u="none" strike="noStrike" kern="1200" dirty="0">
                <a:solidFill>
                  <a:schemeClr val="tx1"/>
                </a:solidFill>
                <a:effectLst/>
                <a:latin typeface="+mn-lt"/>
                <a:ea typeface="+mn-ea"/>
                <a:cs typeface="+mn-cs"/>
              </a:rPr>
              <a:t> </a:t>
            </a:r>
            <a:r>
              <a:rPr lang="en-US" sz="1200" b="0" i="1" u="sng" strike="noStrike" kern="1200" dirty="0">
                <a:solidFill>
                  <a:schemeClr val="tx1"/>
                </a:solidFill>
                <a:effectLst/>
                <a:latin typeface="+mn-lt"/>
                <a:ea typeface="+mn-ea"/>
                <a:cs typeface="+mn-cs"/>
              </a:rPr>
              <a:t>Escherichia coli </a:t>
            </a:r>
            <a:r>
              <a:rPr lang="en-US" sz="1200" b="0" i="1" u="none" strike="noStrike" kern="1200" dirty="0">
                <a:solidFill>
                  <a:schemeClr val="tx1"/>
                </a:solidFill>
                <a:effectLst/>
                <a:latin typeface="+mn-lt"/>
                <a:ea typeface="+mn-ea"/>
                <a:cs typeface="+mn-cs"/>
              </a:rPr>
              <a:t>Agar (Modified </a:t>
            </a:r>
            <a:r>
              <a:rPr lang="en-US" sz="1200" b="0" i="1" u="none" strike="noStrike" kern="1200" dirty="0" err="1">
                <a:solidFill>
                  <a:schemeClr val="tx1"/>
                </a:solidFill>
                <a:effectLst/>
                <a:latin typeface="+mn-lt"/>
                <a:ea typeface="+mn-ea"/>
                <a:cs typeface="+mn-cs"/>
              </a:rPr>
              <a:t>mTEC</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U.S. Environmental Protection Agency. EPA-821-R-06-011</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EPA 2010. </a:t>
            </a:r>
            <a:r>
              <a:rPr lang="en-US" sz="1200" b="0" i="1" u="sng" strike="noStrike" kern="1200" dirty="0">
                <a:solidFill>
                  <a:schemeClr val="tx1"/>
                </a:solidFill>
                <a:effectLst/>
                <a:latin typeface="+mn-lt"/>
                <a:ea typeface="+mn-ea"/>
                <a:cs typeface="+mn-cs"/>
              </a:rPr>
              <a:t>Escherichia coli</a:t>
            </a:r>
            <a:r>
              <a:rPr lang="en-US" sz="1200" b="0" i="0" u="sng"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t>
            </a:r>
            <a:r>
              <a:rPr lang="en-US" sz="1200" b="0" i="1" u="sng" strike="noStrike" kern="1200" dirty="0">
                <a:solidFill>
                  <a:schemeClr val="tx1"/>
                </a:solidFill>
                <a:effectLst/>
                <a:latin typeface="+mn-lt"/>
                <a:ea typeface="+mn-ea"/>
                <a:cs typeface="+mn-cs"/>
              </a:rPr>
              <a:t>E. coli</a:t>
            </a:r>
            <a:r>
              <a:rPr lang="en-US" sz="1200" b="0" i="0" u="none" strike="noStrike" kern="1200" dirty="0">
                <a:solidFill>
                  <a:schemeClr val="tx1"/>
                </a:solidFill>
                <a:effectLst/>
                <a:latin typeface="+mn-lt"/>
                <a:ea typeface="+mn-ea"/>
                <a:cs typeface="+mn-cs"/>
              </a:rPr>
              <a:t>) in Water by Membrane Filtration Using membrane-</a:t>
            </a:r>
            <a:r>
              <a:rPr lang="en-US" sz="1200" b="0" i="0" u="none" strike="noStrike" kern="1200" dirty="0" err="1">
                <a:solidFill>
                  <a:schemeClr val="tx1"/>
                </a:solidFill>
                <a:effectLst/>
                <a:latin typeface="+mn-lt"/>
                <a:ea typeface="+mn-ea"/>
                <a:cs typeface="+mn-cs"/>
              </a:rPr>
              <a:t>Thermotolerant</a:t>
            </a:r>
            <a:r>
              <a:rPr lang="en-US" sz="1200" b="0" i="0" u="none" strike="noStrike" kern="1200" dirty="0">
                <a:solidFill>
                  <a:schemeClr val="tx1"/>
                </a:solidFill>
                <a:effectLst/>
                <a:latin typeface="+mn-lt"/>
                <a:ea typeface="+mn-ea"/>
                <a:cs typeface="+mn-cs"/>
              </a:rPr>
              <a:t> Escherichia coli Agar (</a:t>
            </a:r>
            <a:r>
              <a:rPr lang="en-US" sz="1200" b="0" i="0" u="none" strike="noStrike" kern="1200" dirty="0" err="1">
                <a:solidFill>
                  <a:schemeClr val="tx1"/>
                </a:solidFill>
                <a:effectLst/>
                <a:latin typeface="+mn-lt"/>
                <a:ea typeface="+mn-ea"/>
                <a:cs typeface="+mn-cs"/>
              </a:rPr>
              <a:t>mTEC</a:t>
            </a:r>
            <a:r>
              <a:rPr lang="en-US" sz="1200" b="0" i="0" u="none" strike="noStrike" kern="1200" dirty="0">
                <a:solidFill>
                  <a:schemeClr val="tx1"/>
                </a:solidFill>
                <a:effectLst/>
                <a:latin typeface="+mn-lt"/>
                <a:ea typeface="+mn-ea"/>
                <a:cs typeface="+mn-cs"/>
              </a:rPr>
              <a:t>). U.S. Environmental Protection Agency. EPA-821-R-10-002.</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APHA 2012. Natural Bathing Beaches (2007). In: </a:t>
            </a:r>
            <a:r>
              <a:rPr lang="en-US" sz="1200" b="0" i="1" u="none" strike="noStrike" kern="1200" dirty="0">
                <a:solidFill>
                  <a:schemeClr val="tx1"/>
                </a:solidFill>
                <a:effectLst/>
                <a:latin typeface="+mn-lt"/>
                <a:ea typeface="+mn-ea"/>
                <a:cs typeface="+mn-cs"/>
              </a:rPr>
              <a:t>Standard Methods for the Examination of Water and Wastewater</a:t>
            </a:r>
            <a:r>
              <a:rPr lang="en-US" sz="1200" b="0" i="0" u="none" strike="noStrike" kern="1200" dirty="0">
                <a:solidFill>
                  <a:schemeClr val="tx1"/>
                </a:solidFill>
                <a:effectLst/>
                <a:latin typeface="+mn-lt"/>
                <a:ea typeface="+mn-ea"/>
                <a:cs typeface="+mn-cs"/>
              </a:rPr>
              <a:t>, 22nd Edition (Rice E.W., et al., Ed.), 9-46 – 9-48. Washington, DC: American Public Health Association. (2012)</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ASTM 2000. Standard Test Method for Isolation and Enumeration of </a:t>
            </a:r>
            <a:r>
              <a:rPr lang="en-US" sz="1200" b="0" i="1" u="none" strike="noStrike" kern="1200" dirty="0">
                <a:solidFill>
                  <a:schemeClr val="tx1"/>
                </a:solidFill>
                <a:effectLst/>
                <a:latin typeface="+mn-lt"/>
                <a:ea typeface="+mn-ea"/>
                <a:cs typeface="+mn-cs"/>
              </a:rPr>
              <a:t>Escherichia coli</a:t>
            </a:r>
            <a:r>
              <a:rPr lang="en-US" sz="1200" b="0" i="0" u="none" strike="noStrike" kern="1200" dirty="0">
                <a:solidFill>
                  <a:schemeClr val="tx1"/>
                </a:solidFill>
                <a:effectLst/>
                <a:latin typeface="+mn-lt"/>
                <a:ea typeface="+mn-ea"/>
                <a:cs typeface="+mn-cs"/>
              </a:rPr>
              <a:t> in Water by the Two-Step Membrane Filter Procedure. In: </a:t>
            </a:r>
            <a:r>
              <a:rPr lang="en-US" sz="1200" b="0" i="1" u="none" strike="noStrike" kern="1200" dirty="0">
                <a:solidFill>
                  <a:schemeClr val="tx1"/>
                </a:solidFill>
                <a:effectLst/>
                <a:latin typeface="+mn-lt"/>
                <a:ea typeface="+mn-ea"/>
                <a:cs typeface="+mn-cs"/>
              </a:rPr>
              <a:t>Annual Book of ASTM Standards</a:t>
            </a:r>
            <a:r>
              <a:rPr lang="en-US" sz="1200" b="0" i="0" u="none" strike="noStrike" kern="1200" dirty="0">
                <a:solidFill>
                  <a:schemeClr val="tx1"/>
                </a:solidFill>
                <a:effectLst/>
                <a:latin typeface="+mn-lt"/>
                <a:ea typeface="+mn-ea"/>
                <a:cs typeface="+mn-cs"/>
              </a:rPr>
              <a:t>, Volume 11.02. ASTM International. (1996, 1999, 2000)</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err="1">
                <a:solidFill>
                  <a:schemeClr val="tx1"/>
                </a:solidFill>
                <a:effectLst/>
                <a:latin typeface="+mn-lt"/>
                <a:ea typeface="+mn-ea"/>
                <a:cs typeface="+mn-cs"/>
              </a:rPr>
              <a:t>Hach</a:t>
            </a:r>
            <a:r>
              <a:rPr lang="en-US" sz="1200" b="0" i="0" u="none" strike="noStrike" kern="1200" dirty="0">
                <a:solidFill>
                  <a:schemeClr val="tx1"/>
                </a:solidFill>
                <a:effectLst/>
                <a:latin typeface="+mn-lt"/>
                <a:ea typeface="+mn-ea"/>
                <a:cs typeface="+mn-cs"/>
              </a:rPr>
              <a:t> Company. Coliforms, Total and </a:t>
            </a:r>
            <a:r>
              <a:rPr lang="en-US" sz="1200" b="0" i="1" u="none" strike="noStrike" kern="1200" dirty="0">
                <a:solidFill>
                  <a:schemeClr val="tx1"/>
                </a:solidFill>
                <a:effectLst/>
                <a:latin typeface="+mn-lt"/>
                <a:ea typeface="+mn-ea"/>
                <a:cs typeface="+mn-cs"/>
              </a:rPr>
              <a:t>E. coli</a:t>
            </a:r>
            <a:r>
              <a:rPr lang="en-US" sz="1200" b="0" i="0" u="none" strike="noStrike" kern="1200" dirty="0">
                <a:solidFill>
                  <a:schemeClr val="tx1"/>
                </a:solidFill>
                <a:effectLst/>
                <a:latin typeface="+mn-lt"/>
                <a:ea typeface="+mn-ea"/>
                <a:cs typeface="+mn-cs"/>
              </a:rPr>
              <a:t>: m-ColiBlue24 Broth </a:t>
            </a:r>
            <a:r>
              <a:rPr lang="en-US" sz="1200" b="0" i="0" u="none" strike="noStrike" kern="1200" dirty="0" err="1">
                <a:solidFill>
                  <a:schemeClr val="tx1"/>
                </a:solidFill>
                <a:effectLst/>
                <a:latin typeface="+mn-lt"/>
                <a:ea typeface="+mn-ea"/>
                <a:cs typeface="+mn-cs"/>
              </a:rPr>
              <a:t>PourRite</a:t>
            </a:r>
            <a:r>
              <a:rPr lang="en-US" sz="1200" b="0" i="0" u="none" strike="noStrike" kern="1200" dirty="0">
                <a:solidFill>
                  <a:schemeClr val="tx1"/>
                </a:solidFill>
                <a:effectLst/>
                <a:latin typeface="+mn-lt"/>
                <a:ea typeface="+mn-ea"/>
                <a:cs typeface="+mn-cs"/>
              </a:rPr>
              <a:t> Ampules. Doc316.53.01213, Method 10029, </a:t>
            </a:r>
            <a:r>
              <a:rPr lang="en-US" sz="1200" b="0" i="0" u="none" strike="noStrike" kern="1200" dirty="0" err="1">
                <a:solidFill>
                  <a:schemeClr val="tx1"/>
                </a:solidFill>
                <a:effectLst/>
                <a:latin typeface="+mn-lt"/>
                <a:ea typeface="+mn-ea"/>
                <a:cs typeface="+mn-cs"/>
              </a:rPr>
              <a:t>Hach</a:t>
            </a:r>
            <a:r>
              <a:rPr lang="en-US" sz="1200" b="0" i="0" u="none" strike="noStrike" kern="1200" dirty="0">
                <a:solidFill>
                  <a:schemeClr val="tx1"/>
                </a:solidFill>
                <a:effectLst/>
                <a:latin typeface="+mn-lt"/>
                <a:ea typeface="+mn-ea"/>
                <a:cs typeface="+mn-cs"/>
              </a:rPr>
              <a:t> Company</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APHA 1997.</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Standard Total Coliform Membrane Filter Procedure (1997), followed by 9222 G – MF Partition Procedures (1997) using NA-MUG media. In: Standard Methods for the Examination of Water and Wastewater, 21st Edition (Eaton A.D., et al., Ed.), 9-60 – 9-65, and 9-70 – 9-71, respectively. Washington, DC: American Public Health Association. (2005).</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EPA</a:t>
            </a:r>
            <a:r>
              <a:rPr lang="en-US" sz="1200" b="0" i="0" u="none" strike="noStrike" kern="1200" baseline="0" dirty="0">
                <a:solidFill>
                  <a:schemeClr val="tx1"/>
                </a:solidFill>
                <a:effectLst/>
                <a:latin typeface="+mn-lt"/>
                <a:ea typeface="+mn-ea"/>
                <a:cs typeface="+mn-cs"/>
              </a:rPr>
              <a:t> 2002. </a:t>
            </a:r>
            <a:r>
              <a:rPr lang="en-US" sz="1200" b="0" i="1" u="none" strike="noStrike" kern="1200" baseline="0" dirty="0">
                <a:solidFill>
                  <a:schemeClr val="tx1"/>
                </a:solidFill>
                <a:effectLst/>
                <a:latin typeface="+mn-lt"/>
                <a:ea typeface="+mn-ea"/>
                <a:cs typeface="+mn-cs"/>
              </a:rPr>
              <a:t>Method 1604: </a:t>
            </a:r>
            <a:r>
              <a:rPr lang="en-US" sz="1200" b="0" i="1" u="none" strike="noStrike" kern="1200" dirty="0">
                <a:solidFill>
                  <a:schemeClr val="tx1"/>
                </a:solidFill>
                <a:effectLst/>
                <a:latin typeface="+mn-lt"/>
                <a:ea typeface="+mn-ea"/>
                <a:cs typeface="+mn-cs"/>
              </a:rPr>
              <a:t>Total Coliforms and Escherichia coli in Water by Membrane Filtration Using a Simultaneous Detection Technique (MI Medium)</a:t>
            </a:r>
            <a:r>
              <a:rPr lang="en-US" sz="1200" b="0" i="0" u="none" strike="noStrike" kern="1200" dirty="0">
                <a:solidFill>
                  <a:schemeClr val="tx1"/>
                </a:solidFill>
                <a:effectLst/>
                <a:latin typeface="+mn-lt"/>
                <a:ea typeface="+mn-ea"/>
                <a:cs typeface="+mn-cs"/>
              </a:rPr>
              <a:t>. U.S. Environmental Protection Agency. EPA-821-R-02-024</a:t>
            </a:r>
            <a:r>
              <a:rPr lang="en-US" dirty="0"/>
              <a:t> </a:t>
            </a:r>
          </a:p>
          <a:p>
            <a:pPr marL="171450" indent="-171450">
              <a:buFont typeface="Arial" panose="020B0604020202020204" pitchFamily="34" charset="0"/>
              <a:buChar char="•"/>
            </a:pPr>
            <a:r>
              <a:rPr lang="en-US" dirty="0" err="1"/>
              <a:t>Idexx</a:t>
            </a:r>
            <a:r>
              <a:rPr lang="en-US" dirty="0"/>
              <a:t>,</a:t>
            </a:r>
            <a:r>
              <a:rPr lang="en-US" baseline="0" dirty="0"/>
              <a:t> Inc. </a:t>
            </a:r>
            <a:r>
              <a:rPr lang="en-US" i="1" baseline="0" dirty="0"/>
              <a:t>Colilert</a:t>
            </a:r>
            <a:r>
              <a:rPr lang="en-US" i="0" baseline="0" dirty="0"/>
              <a:t>.  Available at www.idexx.com/water/products/colilert.html</a:t>
            </a:r>
          </a:p>
          <a:p>
            <a:pPr marL="171450" indent="-171450">
              <a:buFont typeface="Arial" panose="020B0604020202020204" pitchFamily="34" charset="0"/>
              <a:buChar char="•"/>
            </a:pPr>
            <a:r>
              <a:rPr lang="en-US" i="0" baseline="0" dirty="0" err="1"/>
              <a:t>Idexx</a:t>
            </a:r>
            <a:r>
              <a:rPr lang="en-US" i="0" baseline="0" dirty="0"/>
              <a:t>, Inc. </a:t>
            </a:r>
            <a:r>
              <a:rPr lang="en-US" i="1" baseline="0" dirty="0"/>
              <a:t>Colilert-18</a:t>
            </a:r>
            <a:r>
              <a:rPr lang="en-US" i="0" baseline="0" dirty="0"/>
              <a:t>. Available at www.idexx.com/water/products/colilert-18.html</a:t>
            </a:r>
          </a:p>
        </p:txBody>
      </p:sp>
      <p:sp>
        <p:nvSpPr>
          <p:cNvPr id="4" name="Slide Number Placeholder 3"/>
          <p:cNvSpPr>
            <a:spLocks noGrp="1"/>
          </p:cNvSpPr>
          <p:nvPr>
            <p:ph type="sldNum" sz="quarter" idx="10"/>
          </p:nvPr>
        </p:nvSpPr>
        <p:spPr/>
        <p:txBody>
          <a:bodyPr/>
          <a:lstStyle/>
          <a:p>
            <a:fld id="{868AD512-9C5B-46A1-BB75-766F8FFEE14A}" type="slidenum">
              <a:rPr lang="en-US" smtClean="0"/>
              <a:t>22</a:t>
            </a:fld>
            <a:endParaRPr lang="en-US"/>
          </a:p>
        </p:txBody>
      </p:sp>
    </p:spTree>
    <p:extLst>
      <p:ext uri="{BB962C8B-B14F-4D97-AF65-F5344CB8AC3E}">
        <p14:creationId xmlns:p14="http://schemas.microsoft.com/office/powerpoint/2010/main" val="51720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July</a:t>
            </a:r>
            <a:r>
              <a:rPr lang="en-US" baseline="0" dirty="0"/>
              <a:t> 2018, FDA updated the 2017 fact sheet to recognize presence/absence methods considered suitable for analysis of only postharvest agricultural water.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TECTA</a:t>
            </a:r>
            <a:r>
              <a:rPr lang="en-US" sz="1200" b="0" i="0" kern="1200" baseline="30000" dirty="0">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EC/TC medium and the TECTA</a:t>
            </a:r>
            <a:r>
              <a:rPr lang="en-US" sz="1200" b="0" i="0" kern="1200" baseline="30000" dirty="0">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Instrument: A Presence/Absence Method for the Simultaneous Detection of Total Coliforms and </a:t>
            </a:r>
            <a:r>
              <a:rPr lang="en-US" sz="1200" b="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in Drinking Water. (2014).</a:t>
            </a:r>
            <a:r>
              <a:rPr lang="en-US" sz="1200" b="0" i="0" kern="1200" baseline="0" dirty="0">
                <a:solidFill>
                  <a:schemeClr val="tx1"/>
                </a:solidFill>
                <a:effectLst/>
                <a:latin typeface="+mn-lt"/>
                <a:ea typeface="+mn-ea"/>
                <a:cs typeface="+mn-cs"/>
              </a:rPr>
              <a:t> </a:t>
            </a:r>
            <a:r>
              <a:rPr lang="en-US" dirty="0"/>
              <a:t>Veolia Water Technologies</a:t>
            </a:r>
            <a:r>
              <a:rPr lang="en-US" baseline="0" dirty="0"/>
              <a:t> http://technomaps.veoliawatertechnologies.com/tecta/en/</a:t>
            </a:r>
          </a:p>
          <a:p>
            <a:pPr marL="228600" indent="-228600">
              <a:buFont typeface="+mj-lt"/>
              <a:buAutoNum type="arabicPeriod"/>
            </a:pPr>
            <a:r>
              <a:rPr lang="en-US" sz="1200" b="0" i="0" kern="1200" dirty="0">
                <a:solidFill>
                  <a:schemeClr val="tx1"/>
                </a:solidFill>
                <a:effectLst/>
                <a:latin typeface="+mn-lt"/>
                <a:ea typeface="+mn-ea"/>
                <a:cs typeface="+mn-cs"/>
              </a:rPr>
              <a:t>Modified </a:t>
            </a:r>
            <a:r>
              <a:rPr lang="en-US" sz="1200" b="0" i="0" kern="1200" dirty="0" err="1">
                <a:solidFill>
                  <a:schemeClr val="tx1"/>
                </a:solidFill>
                <a:effectLst/>
                <a:latin typeface="+mn-lt"/>
                <a:ea typeface="+mn-ea"/>
                <a:cs typeface="+mn-cs"/>
              </a:rPr>
              <a:t>Colitag</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Test Method for the Simultaneous Detection of </a:t>
            </a:r>
            <a:r>
              <a:rPr lang="en-US" sz="1200" b="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and other Total Coliforms in Water. ATP D05-0035. (2009). http://www.colitag.com/</a:t>
            </a:r>
          </a:p>
          <a:p>
            <a:pPr marL="228600" indent="-228600">
              <a:buFont typeface="+mj-lt"/>
              <a:buAutoNum type="arabicPeriod"/>
            </a:pPr>
            <a:r>
              <a:rPr lang="en-US" sz="1200" b="0" i="0" kern="1200" dirty="0">
                <a:solidFill>
                  <a:schemeClr val="tx1"/>
                </a:solidFill>
                <a:effectLst/>
                <a:latin typeface="+mn-lt"/>
                <a:ea typeface="+mn-ea"/>
                <a:cs typeface="+mn-cs"/>
              </a:rPr>
              <a:t>IDEXX </a:t>
            </a:r>
            <a:r>
              <a:rPr lang="en-US" sz="1200" b="0" i="0" kern="1200" dirty="0" err="1">
                <a:solidFill>
                  <a:schemeClr val="tx1"/>
                </a:solidFill>
                <a:effectLst/>
                <a:latin typeface="+mn-lt"/>
                <a:ea typeface="+mn-ea"/>
                <a:cs typeface="+mn-cs"/>
              </a:rPr>
              <a:t>Colilert</a:t>
            </a:r>
            <a:r>
              <a:rPr lang="en-US" sz="1200" b="0" i="0" kern="1200" dirty="0">
                <a:solidFill>
                  <a:schemeClr val="tx1"/>
                </a:solidFill>
                <a:effectLst/>
                <a:latin typeface="+mn-lt"/>
                <a:ea typeface="+mn-ea"/>
                <a:cs typeface="+mn-cs"/>
              </a:rPr>
              <a:t> Test Kit https://www.idexx.com/en/water/water-products-services/colilert/</a:t>
            </a:r>
          </a:p>
          <a:p>
            <a:pPr marL="228600" indent="-228600">
              <a:buFont typeface="+mj-lt"/>
              <a:buAutoNum type="arabicPeriod"/>
            </a:pPr>
            <a:r>
              <a:rPr lang="en-US" sz="1200" b="0" i="0" kern="1200" dirty="0">
                <a:solidFill>
                  <a:schemeClr val="tx1"/>
                </a:solidFill>
                <a:effectLst/>
                <a:latin typeface="+mn-lt"/>
                <a:ea typeface="+mn-ea"/>
                <a:cs typeface="+mn-cs"/>
              </a:rPr>
              <a:t>IDEXX Colilert-18 Test Kit  https://www.idexx.com/en/water/water-products-services/colilert-18/</a:t>
            </a:r>
          </a:p>
          <a:p>
            <a:pPr marL="228600" indent="-228600">
              <a:buFont typeface="+mj-lt"/>
              <a:buAutoNum type="arabicPeriod"/>
            </a:pPr>
            <a:r>
              <a:rPr lang="en-US" sz="1200" b="0" i="0" kern="1200" dirty="0">
                <a:solidFill>
                  <a:schemeClr val="tx1"/>
                </a:solidFill>
                <a:effectLst/>
                <a:latin typeface="+mn-lt"/>
                <a:ea typeface="+mn-ea"/>
                <a:cs typeface="+mn-cs"/>
              </a:rPr>
              <a:t>IDEXX </a:t>
            </a:r>
            <a:r>
              <a:rPr lang="en-US" sz="1200" b="0" i="0" kern="1200" dirty="0" err="1">
                <a:solidFill>
                  <a:schemeClr val="tx1"/>
                </a:solidFill>
                <a:effectLst/>
                <a:latin typeface="+mn-lt"/>
                <a:ea typeface="+mn-ea"/>
                <a:cs typeface="+mn-cs"/>
              </a:rPr>
              <a:t>Colisure</a:t>
            </a:r>
            <a:r>
              <a:rPr lang="en-US" sz="1200" b="0" i="0" kern="1200" dirty="0">
                <a:solidFill>
                  <a:schemeClr val="tx1"/>
                </a:solidFill>
                <a:effectLst/>
                <a:latin typeface="+mn-lt"/>
                <a:ea typeface="+mn-ea"/>
                <a:cs typeface="+mn-cs"/>
              </a:rPr>
              <a:t> Test Kit https://www.idexx.com/en/water/water-products-services/colisure/</a:t>
            </a:r>
          </a:p>
          <a:p>
            <a:pPr marL="228600" indent="-228600">
              <a:buFont typeface="+mj-lt"/>
              <a:buAutoNum type="arabicPeriod"/>
            </a:pPr>
            <a:r>
              <a:rPr lang="en-US" sz="1200" b="0" i="0" kern="1200" dirty="0">
                <a:solidFill>
                  <a:schemeClr val="tx1"/>
                </a:solidFill>
                <a:effectLst/>
                <a:latin typeface="+mn-lt"/>
                <a:ea typeface="+mn-ea"/>
                <a:cs typeface="+mn-cs"/>
              </a:rPr>
              <a:t>E*</a:t>
            </a:r>
            <a:r>
              <a:rPr lang="en-US" sz="1200" b="0" i="0" kern="1200" dirty="0" err="1">
                <a:solidFill>
                  <a:schemeClr val="tx1"/>
                </a:solidFill>
                <a:effectLst/>
                <a:latin typeface="+mn-lt"/>
                <a:ea typeface="+mn-ea"/>
                <a:cs typeface="+mn-cs"/>
              </a:rPr>
              <a:t>Colite</a:t>
            </a:r>
            <a:r>
              <a:rPr lang="en-US" sz="1200" b="0" i="0" kern="1200" dirty="0">
                <a:solidFill>
                  <a:schemeClr val="tx1"/>
                </a:solidFill>
                <a:effectLst/>
                <a:latin typeface="+mn-lt"/>
                <a:ea typeface="+mn-ea"/>
                <a:cs typeface="+mn-cs"/>
              </a:rPr>
              <a:t> Bag or Vial Test for Total Coliforms and </a:t>
            </a:r>
            <a:r>
              <a:rPr lang="en-US" sz="1200" b="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in Potable Water. Charm Sciences, Inc. https://www.charm.com/products/test-and-kits/microbial-detection-tests/ecolite-test/</a:t>
            </a:r>
          </a:p>
          <a:p>
            <a:pPr marL="228600" indent="-228600">
              <a:buFont typeface="+mj-lt"/>
              <a:buAutoNum type="arabicPeriod"/>
            </a:pPr>
            <a:r>
              <a:rPr lang="en-US" sz="1200" b="0" i="0" kern="1200" dirty="0">
                <a:solidFill>
                  <a:schemeClr val="tx1"/>
                </a:solidFill>
                <a:effectLst/>
                <a:latin typeface="+mn-lt"/>
                <a:ea typeface="+mn-ea"/>
                <a:cs typeface="+mn-cs"/>
              </a:rPr>
              <a:t>101298 </a:t>
            </a:r>
            <a:r>
              <a:rPr lang="en-US" sz="1200" b="0" i="0" kern="1200" dirty="0" err="1">
                <a:solidFill>
                  <a:schemeClr val="tx1"/>
                </a:solidFill>
                <a:effectLst/>
                <a:latin typeface="+mn-lt"/>
                <a:ea typeface="+mn-ea"/>
                <a:cs typeface="+mn-cs"/>
              </a:rPr>
              <a:t>Readycult</a:t>
            </a:r>
            <a:r>
              <a:rPr lang="en-US" sz="1200" b="0" i="0" kern="1200" dirty="0">
                <a:solidFill>
                  <a:schemeClr val="tx1"/>
                </a:solidFill>
                <a:effectLst/>
                <a:latin typeface="+mn-lt"/>
                <a:ea typeface="+mn-ea"/>
                <a:cs typeface="+mn-cs"/>
              </a:rPr>
              <a:t> Coliforms 100. EMD Millipore (division of Merck </a:t>
            </a:r>
            <a:r>
              <a:rPr lang="en-US" sz="1200" b="0" i="0" kern="1200" dirty="0" err="1">
                <a:solidFill>
                  <a:schemeClr val="tx1"/>
                </a:solidFill>
                <a:effectLst/>
                <a:latin typeface="+mn-lt"/>
                <a:ea typeface="+mn-ea"/>
                <a:cs typeface="+mn-cs"/>
              </a:rPr>
              <a:t>KGaA</a:t>
            </a:r>
            <a:r>
              <a:rPr lang="en-US" sz="1200" b="0" i="0" kern="1200" dirty="0">
                <a:solidFill>
                  <a:schemeClr val="tx1"/>
                </a:solidFill>
                <a:effectLst/>
                <a:latin typeface="+mn-lt"/>
                <a:ea typeface="+mn-ea"/>
                <a:cs typeface="+mn-cs"/>
              </a:rPr>
              <a:t>, Darmstadt, Germany). https://www.emdmillipore.com/US/en/product/Coliforms-100,MDA_CHEM-101298?CatalogCategoryID=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image on the top left is a membrane filtration test on modified </a:t>
            </a:r>
            <a:r>
              <a:rPr lang="en-US" sz="1200" b="0" i="0" kern="1200" baseline="0" dirty="0" err="1">
                <a:solidFill>
                  <a:schemeClr val="tx1"/>
                </a:solidFill>
                <a:effectLst/>
                <a:latin typeface="+mn-lt"/>
                <a:ea typeface="+mn-ea"/>
                <a:cs typeface="+mn-cs"/>
              </a:rPr>
              <a:t>mTEC</a:t>
            </a:r>
            <a:r>
              <a:rPr lang="en-US" sz="1200" b="0" i="0" kern="1200" baseline="0" dirty="0">
                <a:solidFill>
                  <a:schemeClr val="tx1"/>
                </a:solidFill>
                <a:effectLst/>
                <a:latin typeface="+mn-lt"/>
                <a:ea typeface="+mn-ea"/>
                <a:cs typeface="+mn-cs"/>
              </a:rPr>
              <a:t>; the image on the top right is a </a:t>
            </a:r>
            <a:r>
              <a:rPr lang="en-US" sz="1200" b="0" i="0" kern="1200" baseline="0" dirty="0" err="1">
                <a:solidFill>
                  <a:schemeClr val="tx1"/>
                </a:solidFill>
                <a:effectLst/>
                <a:latin typeface="+mn-lt"/>
                <a:ea typeface="+mn-ea"/>
                <a:cs typeface="+mn-cs"/>
              </a:rPr>
              <a:t>Colilert</a:t>
            </a:r>
            <a:r>
              <a:rPr lang="en-US" sz="1200" b="0" i="0" kern="1200" baseline="0" dirty="0">
                <a:solidFill>
                  <a:schemeClr val="tx1"/>
                </a:solidFill>
                <a:effectLst/>
                <a:latin typeface="+mn-lt"/>
                <a:ea typeface="+mn-ea"/>
                <a:cs typeface="+mn-cs"/>
              </a:rPr>
              <a:t> or Colilert-18 most-probable number test on </a:t>
            </a:r>
            <a:r>
              <a:rPr lang="en-US" sz="1200" b="0" i="0" kern="1200" baseline="0" dirty="0" err="1">
                <a:solidFill>
                  <a:schemeClr val="tx1"/>
                </a:solidFill>
                <a:effectLst/>
                <a:latin typeface="+mn-lt"/>
                <a:ea typeface="+mn-ea"/>
                <a:cs typeface="+mn-cs"/>
              </a:rPr>
              <a:t>Quantitray</a:t>
            </a:r>
            <a:r>
              <a:rPr lang="en-US" sz="1200" b="0" i="0" kern="1200" baseline="0" dirty="0">
                <a:solidFill>
                  <a:schemeClr val="tx1"/>
                </a:solidFill>
                <a:effectLst/>
                <a:latin typeface="+mn-lt"/>
                <a:ea typeface="+mn-ea"/>
                <a:cs typeface="+mn-cs"/>
              </a:rPr>
              <a:t> 2000.  The image on the bottom is </a:t>
            </a:r>
            <a:r>
              <a:rPr lang="en-US" i="0" baseline="0" dirty="0"/>
              <a:t>E*</a:t>
            </a:r>
            <a:r>
              <a:rPr lang="en-US" i="0" baseline="0" dirty="0" err="1"/>
              <a:t>Colite</a:t>
            </a:r>
            <a:r>
              <a:rPr lang="en-US" i="0" baseline="0" dirty="0"/>
              <a:t> Bag test (Charm Sciences)</a:t>
            </a:r>
            <a:endParaRPr lang="en-US" dirty="0"/>
          </a:p>
          <a:p>
            <a:endParaRPr lang="en-US" dirty="0"/>
          </a:p>
          <a:p>
            <a:r>
              <a:rPr lang="en-US" b="1" dirty="0"/>
              <a:t>Additional Resources:</a:t>
            </a:r>
          </a:p>
          <a:p>
            <a:pPr marL="171450" indent="-171450">
              <a:buFont typeface="Arial" panose="020B0604020202020204" pitchFamily="34" charset="0"/>
              <a:buChar char="•"/>
            </a:pPr>
            <a:r>
              <a:rPr lang="en-US" dirty="0"/>
              <a:t>FDA Fact Sheet 2018. </a:t>
            </a:r>
            <a:r>
              <a:rPr lang="en-US" i="1" dirty="0"/>
              <a:t>Equivalent Testing Methodologies for Agricultural Water</a:t>
            </a:r>
            <a:r>
              <a:rPr lang="en-US" dirty="0"/>
              <a:t>. Available at www.fda.gov/Food/FoodScienceResearch/LaboratoryMethods/ucm575251.htm</a:t>
            </a:r>
          </a:p>
          <a:p>
            <a:pPr marL="171450" indent="-171450">
              <a:buFont typeface="Arial" panose="020B0604020202020204" pitchFamily="34" charset="0"/>
              <a:buChar char="•"/>
            </a:pPr>
            <a:r>
              <a:rPr lang="en-US" dirty="0" err="1"/>
              <a:t>Idexx</a:t>
            </a:r>
            <a:r>
              <a:rPr lang="en-US" dirty="0"/>
              <a:t>,</a:t>
            </a:r>
            <a:r>
              <a:rPr lang="en-US" baseline="0" dirty="0"/>
              <a:t> Inc. </a:t>
            </a:r>
            <a:r>
              <a:rPr lang="en-US" i="1" baseline="0" dirty="0"/>
              <a:t>Colilert</a:t>
            </a:r>
            <a:r>
              <a:rPr lang="en-US" i="0" baseline="0" dirty="0"/>
              <a:t>.  Available at www.idexx.com/water/products/colilert.html</a:t>
            </a:r>
          </a:p>
          <a:p>
            <a:pPr marL="171450" indent="-171450">
              <a:buFont typeface="Arial" panose="020B0604020202020204" pitchFamily="34" charset="0"/>
              <a:buChar char="•"/>
            </a:pPr>
            <a:r>
              <a:rPr lang="en-US" i="0" baseline="0" dirty="0" err="1"/>
              <a:t>Idexx</a:t>
            </a:r>
            <a:r>
              <a:rPr lang="en-US" i="0" baseline="0" dirty="0"/>
              <a:t>, Inc. </a:t>
            </a:r>
            <a:r>
              <a:rPr lang="en-US" i="1" baseline="0" dirty="0"/>
              <a:t>Colilert-18</a:t>
            </a:r>
            <a:r>
              <a:rPr lang="en-US" i="0" baseline="0" dirty="0"/>
              <a:t>. Available at www.idexx.com/water/products/colilert-18.html</a:t>
            </a:r>
          </a:p>
          <a:p>
            <a:pPr marL="171450" indent="-171450">
              <a:buFont typeface="Arial" panose="020B0604020202020204" pitchFamily="34" charset="0"/>
              <a:buChar char="•"/>
            </a:pPr>
            <a:r>
              <a:rPr lang="en-US" dirty="0"/>
              <a:t>Code of</a:t>
            </a:r>
            <a:r>
              <a:rPr lang="en-US" baseline="0" dirty="0"/>
              <a:t> Federal Regulations 2018 Alternative Testing Methods for Contaminants Listed at 40 CFR 141.21(f)(6) (</a:t>
            </a:r>
            <a:r>
              <a:rPr lang="en-US" i="1" baseline="0" dirty="0"/>
              <a:t>E. coli</a:t>
            </a:r>
            <a:r>
              <a:rPr lang="en-US" i="0" baseline="0" dirty="0"/>
              <a:t>) </a:t>
            </a:r>
          </a:p>
          <a:p>
            <a:pPr marL="628650" lvl="1" indent="-171450">
              <a:buFont typeface="Arial" panose="020B0604020202020204" pitchFamily="34" charset="0"/>
              <a:buChar char="•"/>
            </a:pPr>
            <a:r>
              <a:rPr lang="en-US" i="0" baseline="0" dirty="0"/>
              <a:t>Modified </a:t>
            </a:r>
            <a:r>
              <a:rPr lang="en-US" i="0" baseline="0" dirty="0" err="1"/>
              <a:t>Colitag</a:t>
            </a:r>
            <a:r>
              <a:rPr lang="en-US" i="0" baseline="0" dirty="0"/>
              <a:t> Reference 13:  </a:t>
            </a:r>
            <a:r>
              <a:rPr lang="en-US" sz="1200" b="0" i="0" kern="1200" dirty="0">
                <a:solidFill>
                  <a:schemeClr val="tx1"/>
                </a:solidFill>
                <a:effectLst/>
                <a:latin typeface="+mn-lt"/>
                <a:ea typeface="+mn-ea"/>
                <a:cs typeface="+mn-cs"/>
              </a:rPr>
              <a:t>Modified </a:t>
            </a:r>
            <a:r>
              <a:rPr lang="en-US" sz="1200" b="0" i="0" kern="1200" dirty="0" err="1">
                <a:solidFill>
                  <a:schemeClr val="tx1"/>
                </a:solidFill>
                <a:effectLst/>
                <a:latin typeface="+mn-lt"/>
                <a:ea typeface="+mn-ea"/>
                <a:cs typeface="+mn-cs"/>
              </a:rPr>
              <a:t>Colitag</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Method, “Modified </a:t>
            </a:r>
            <a:r>
              <a:rPr lang="en-US" sz="1200" b="0" i="0" kern="1200" dirty="0" err="1">
                <a:solidFill>
                  <a:schemeClr val="tx1"/>
                </a:solidFill>
                <a:effectLst/>
                <a:latin typeface="+mn-lt"/>
                <a:ea typeface="+mn-ea"/>
                <a:cs typeface="+mn-cs"/>
              </a:rPr>
              <a:t>Colitag</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Test Method for the Simultaneous Detection of </a:t>
            </a:r>
            <a:r>
              <a:rPr lang="en-US" sz="120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and other Total Coliforms in Water (ATP D05-0035),” August 28, 2009. Available at </a:t>
            </a:r>
            <a:r>
              <a:rPr lang="en-US" sz="1200" i="1" kern="1200" dirty="0">
                <a:solidFill>
                  <a:schemeClr val="tx1"/>
                </a:solidFill>
                <a:effectLst/>
                <a:latin typeface="+mn-lt"/>
                <a:ea typeface="+mn-ea"/>
                <a:cs typeface="+mn-cs"/>
              </a:rPr>
              <a:t>http://www.nemi.gov</a:t>
            </a:r>
            <a:r>
              <a:rPr lang="en-US" sz="1200" b="0" i="0" kern="1200" dirty="0">
                <a:solidFill>
                  <a:schemeClr val="tx1"/>
                </a:solidFill>
                <a:effectLst/>
                <a:latin typeface="+mn-lt"/>
                <a:ea typeface="+mn-ea"/>
                <a:cs typeface="+mn-cs"/>
              </a:rPr>
              <a:t> or from CPI, International, 580 </a:t>
            </a:r>
            <a:r>
              <a:rPr lang="en-US" sz="1200" b="0" i="0" kern="1200" dirty="0" err="1">
                <a:solidFill>
                  <a:schemeClr val="tx1"/>
                </a:solidFill>
                <a:effectLst/>
                <a:latin typeface="+mn-lt"/>
                <a:ea typeface="+mn-ea"/>
                <a:cs typeface="+mn-cs"/>
              </a:rPr>
              <a:t>Skylane</a:t>
            </a:r>
            <a:r>
              <a:rPr lang="en-US" sz="1200" b="0" i="0" kern="1200" dirty="0">
                <a:solidFill>
                  <a:schemeClr val="tx1"/>
                </a:solidFill>
                <a:effectLst/>
                <a:latin typeface="+mn-lt"/>
                <a:ea typeface="+mn-ea"/>
                <a:cs typeface="+mn-cs"/>
              </a:rPr>
              <a:t> Boulevard, Santa Rosa, CA 95403</a:t>
            </a:r>
            <a:endParaRPr lang="en-US" i="0" baseline="0" dirty="0"/>
          </a:p>
          <a:p>
            <a:pPr marL="171450" lvl="0" indent="-171450">
              <a:buFont typeface="Arial" panose="020B0604020202020204" pitchFamily="34" charset="0"/>
              <a:buChar char="•"/>
            </a:pPr>
            <a:r>
              <a:rPr lang="en-US" dirty="0"/>
              <a:t>Code of</a:t>
            </a:r>
            <a:r>
              <a:rPr lang="en-US" baseline="0" dirty="0"/>
              <a:t> Federal Regulations 2018 </a:t>
            </a:r>
            <a:r>
              <a:rPr lang="en-US" dirty="0"/>
              <a:t>Alternative Testing Methods for Contaminants Listed at 40 CFR 141.402(c)(2) (</a:t>
            </a:r>
            <a:r>
              <a:rPr lang="en-US" i="1" dirty="0"/>
              <a:t>E. coli</a:t>
            </a:r>
            <a:r>
              <a:rPr lang="en-US" i="0" dirty="0"/>
              <a:t>)</a:t>
            </a:r>
          </a:p>
          <a:p>
            <a:pPr marL="628650" lvl="1" indent="-171450">
              <a:buFont typeface="Arial" panose="020B0604020202020204" pitchFamily="34" charset="0"/>
              <a:buChar char="•"/>
            </a:pPr>
            <a:r>
              <a:rPr lang="en-US" i="0" dirty="0" err="1"/>
              <a:t>Readycult</a:t>
            </a:r>
            <a:r>
              <a:rPr lang="en-US" i="0" dirty="0"/>
              <a:t> reference 20: </a:t>
            </a:r>
            <a:r>
              <a:rPr lang="en-US" sz="1200" b="0" i="0" kern="1200" dirty="0" err="1">
                <a:solidFill>
                  <a:schemeClr val="tx1"/>
                </a:solidFill>
                <a:effectLst/>
                <a:latin typeface="+mn-lt"/>
                <a:ea typeface="+mn-ea"/>
                <a:cs typeface="+mn-cs"/>
              </a:rPr>
              <a:t>Readycult</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Method, “</a:t>
            </a:r>
            <a:r>
              <a:rPr lang="en-US" sz="1200" b="0" i="0" kern="1200" dirty="0" err="1">
                <a:solidFill>
                  <a:schemeClr val="tx1"/>
                </a:solidFill>
                <a:effectLst/>
                <a:latin typeface="+mn-lt"/>
                <a:ea typeface="+mn-ea"/>
                <a:cs typeface="+mn-cs"/>
              </a:rPr>
              <a:t>Readycult</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Coliforms 100 Presence/Absence Test for Detection and Identification of Coliform Bacteria and </a:t>
            </a:r>
            <a:r>
              <a:rPr lang="en-US" sz="120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in Finished Waters,” January, 2007. Version 1.1. Available from EMD Millipore (division of Merck </a:t>
            </a:r>
            <a:r>
              <a:rPr lang="en-US" sz="1200" b="0" i="0" kern="1200" dirty="0" err="1">
                <a:solidFill>
                  <a:schemeClr val="tx1"/>
                </a:solidFill>
                <a:effectLst/>
                <a:latin typeface="+mn-lt"/>
                <a:ea typeface="+mn-ea"/>
                <a:cs typeface="+mn-cs"/>
              </a:rPr>
              <a:t>KGaA</a:t>
            </a:r>
            <a:r>
              <a:rPr lang="en-US" sz="1200" b="0" i="0" kern="1200" dirty="0">
                <a:solidFill>
                  <a:schemeClr val="tx1"/>
                </a:solidFill>
                <a:effectLst/>
                <a:latin typeface="+mn-lt"/>
                <a:ea typeface="+mn-ea"/>
                <a:cs typeface="+mn-cs"/>
              </a:rPr>
              <a:t>, Darmstadt, Germany), 290 Concord Road, Billerica, MA 01821</a:t>
            </a:r>
            <a:endParaRPr lang="en-US" i="0" dirty="0"/>
          </a:p>
          <a:p>
            <a:pPr marL="628650" lvl="1" indent="-171450">
              <a:buFont typeface="Arial" panose="020B0604020202020204" pitchFamily="34" charset="0"/>
              <a:buChar char="•"/>
            </a:pPr>
            <a:r>
              <a:rPr lang="en-US" i="0" dirty="0" err="1"/>
              <a:t>Colilert</a:t>
            </a:r>
            <a:r>
              <a:rPr lang="en-US" i="0" dirty="0"/>
              <a:t>, </a:t>
            </a:r>
            <a:r>
              <a:rPr lang="en-US" i="0" dirty="0" err="1"/>
              <a:t>Colisure</a:t>
            </a:r>
            <a:r>
              <a:rPr lang="en-US" i="0" dirty="0"/>
              <a:t>, Colilert-18</a:t>
            </a:r>
            <a:r>
              <a:rPr lang="en-US" i="0" baseline="0" dirty="0"/>
              <a:t> referenced as Standard Methods 9223 </a:t>
            </a:r>
            <a:r>
              <a:rPr lang="en-US" b="0" i="0" baseline="0" dirty="0"/>
              <a:t>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Tecta EC/TC Reference 33: </a:t>
            </a:r>
            <a:r>
              <a:rPr lang="en-US" sz="1200" b="0" i="0" kern="1200" dirty="0">
                <a:solidFill>
                  <a:schemeClr val="tx1"/>
                </a:solidFill>
                <a:effectLst/>
                <a:latin typeface="+mn-lt"/>
                <a:ea typeface="+mn-ea"/>
                <a:cs typeface="+mn-cs"/>
              </a:rPr>
              <a:t>Tecta EC/TC. “</a:t>
            </a:r>
            <a:r>
              <a:rPr lang="en-US" sz="1200" b="0" i="0" kern="1200" dirty="0" err="1">
                <a:solidFill>
                  <a:schemeClr val="tx1"/>
                </a:solidFill>
                <a:effectLst/>
                <a:latin typeface="+mn-lt"/>
                <a:ea typeface="+mn-ea"/>
                <a:cs typeface="+mn-cs"/>
              </a:rPr>
              <a:t>Techta</a:t>
            </a:r>
            <a:r>
              <a:rPr lang="en-US" sz="1200" b="0" i="0" kern="1200" baseline="30000" dirty="0" err="1">
                <a:solidFill>
                  <a:schemeClr val="tx1"/>
                </a:solidFill>
                <a:effectLst/>
                <a:latin typeface="+mn-lt"/>
                <a:ea typeface="+mn-ea"/>
                <a:cs typeface="+mn-cs"/>
              </a:rPr>
              <a:t>TM</a:t>
            </a:r>
            <a:r>
              <a:rPr lang="en-US" sz="1200" b="0" i="0" kern="1200" dirty="0" err="1">
                <a:solidFill>
                  <a:schemeClr val="tx1"/>
                </a:solidFill>
                <a:effectLst/>
                <a:latin typeface="+mn-lt"/>
                <a:ea typeface="+mn-ea"/>
                <a:cs typeface="+mn-cs"/>
              </a:rPr>
              <a:t>EC</a:t>
            </a:r>
            <a:r>
              <a:rPr lang="en-US" sz="1200" b="0" i="0" kern="1200" dirty="0">
                <a:solidFill>
                  <a:schemeClr val="tx1"/>
                </a:solidFill>
                <a:effectLst/>
                <a:latin typeface="+mn-lt"/>
                <a:ea typeface="+mn-ea"/>
                <a:cs typeface="+mn-cs"/>
              </a:rPr>
              <a:t>/TC Medium and </a:t>
            </a:r>
            <a:r>
              <a:rPr lang="en-US" sz="1200" b="0" i="0" kern="1200" dirty="0" err="1">
                <a:solidFill>
                  <a:schemeClr val="tx1"/>
                </a:solidFill>
                <a:effectLst/>
                <a:latin typeface="+mn-lt"/>
                <a:ea typeface="+mn-ea"/>
                <a:cs typeface="+mn-cs"/>
              </a:rPr>
              <a:t>Techta</a:t>
            </a:r>
            <a:r>
              <a:rPr lang="en-US" sz="1200" b="0" i="0" kern="1200" baseline="30000" dirty="0" err="1">
                <a:solidFill>
                  <a:schemeClr val="tx1"/>
                </a:solidFill>
                <a:effectLst/>
                <a:latin typeface="+mn-lt"/>
                <a:ea typeface="+mn-ea"/>
                <a:cs typeface="+mn-cs"/>
              </a:rPr>
              <a:t>TM</a:t>
            </a:r>
            <a:r>
              <a:rPr lang="en-US" sz="1200" b="0" i="0" kern="1200" dirty="0" err="1">
                <a:solidFill>
                  <a:schemeClr val="tx1"/>
                </a:solidFill>
                <a:effectLst/>
                <a:latin typeface="+mn-lt"/>
                <a:ea typeface="+mn-ea"/>
                <a:cs typeface="+mn-cs"/>
              </a:rPr>
              <a:t>Instrument</a:t>
            </a:r>
            <a:r>
              <a:rPr lang="en-US" sz="1200" b="0" i="0" kern="1200" dirty="0">
                <a:solidFill>
                  <a:schemeClr val="tx1"/>
                </a:solidFill>
                <a:effectLst/>
                <a:latin typeface="+mn-lt"/>
                <a:ea typeface="+mn-ea"/>
                <a:cs typeface="+mn-cs"/>
              </a:rPr>
              <a:t>: A Presence/Absence Method for the Simultaneous Detection of Total Coliforms and </a:t>
            </a:r>
            <a:r>
              <a:rPr lang="en-US" sz="120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in Drinking Water,” version 1.0, May 2014. Available from Pathogen Detection Systems, Inc., 382 King Street East, Kingston, Ontario, Canada, K7K 2Y2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Tecta EC/TC Reference 43: </a:t>
            </a:r>
            <a:r>
              <a:rPr lang="en-US" sz="1200" b="0" i="0" kern="1200" dirty="0">
                <a:solidFill>
                  <a:schemeClr val="tx1"/>
                </a:solidFill>
                <a:effectLst/>
                <a:latin typeface="+mn-lt"/>
                <a:ea typeface="+mn-ea"/>
                <a:cs typeface="+mn-cs"/>
              </a:rPr>
              <a:t>Tecta EC/TC. “</a:t>
            </a:r>
            <a:r>
              <a:rPr lang="en-US" sz="1200" b="0" i="0" kern="1200" dirty="0" err="1">
                <a:solidFill>
                  <a:schemeClr val="tx1"/>
                </a:solidFill>
                <a:effectLst/>
                <a:latin typeface="+mn-lt"/>
                <a:ea typeface="+mn-ea"/>
                <a:cs typeface="+mn-cs"/>
              </a:rPr>
              <a:t>Tecta</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EC/TC Medium and the </a:t>
            </a:r>
            <a:r>
              <a:rPr lang="en-US" sz="1200" b="0" i="0" kern="1200" dirty="0" err="1">
                <a:solidFill>
                  <a:schemeClr val="tx1"/>
                </a:solidFill>
                <a:effectLst/>
                <a:latin typeface="+mn-lt"/>
                <a:ea typeface="+mn-ea"/>
                <a:cs typeface="+mn-cs"/>
              </a:rPr>
              <a:t>Tecta</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Instrument: A Presence/Absence Method for the Simultaneous Detection of Total Coliforms and </a:t>
            </a:r>
            <a:r>
              <a:rPr lang="en-US" sz="120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in Drinking Water,” version 2.0, February 2017. Available from Pathogen Detection Systems, Inc., 382 King Street East, Kingston, Ontario, Canada, K7K 2Y2</a:t>
            </a:r>
          </a:p>
          <a:p>
            <a:pPr marL="171450" lvl="0" indent="-171450">
              <a:buFont typeface="Arial" panose="020B0604020202020204" pitchFamily="34" charset="0"/>
              <a:buChar char="•"/>
            </a:pPr>
            <a:r>
              <a:rPr lang="en-US" b="0" i="0" baseline="0" dirty="0"/>
              <a:t>Charm Sciences web site</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a:t>
            </a:r>
            <a:r>
              <a:rPr lang="en-US" sz="1200" b="0" i="1" kern="1200" dirty="0" err="1">
                <a:solidFill>
                  <a:schemeClr val="tx1"/>
                </a:solidFill>
                <a:effectLst/>
                <a:latin typeface="+mn-lt"/>
                <a:ea typeface="+mn-ea"/>
                <a:cs typeface="+mn-cs"/>
              </a:rPr>
              <a:t>Colite</a:t>
            </a:r>
            <a:r>
              <a:rPr lang="en-US" sz="1200" b="0" i="1" kern="1200" dirty="0">
                <a:solidFill>
                  <a:schemeClr val="tx1"/>
                </a:solidFill>
                <a:effectLst/>
                <a:latin typeface="+mn-lt"/>
                <a:ea typeface="+mn-ea"/>
                <a:cs typeface="+mn-cs"/>
              </a:rPr>
              <a:t> Vial Test for Total Coliforms and E. coli in Potable Water:  </a:t>
            </a:r>
            <a:r>
              <a:rPr lang="en-US" sz="1200" b="0" i="0" kern="1200" dirty="0">
                <a:solidFill>
                  <a:schemeClr val="tx1"/>
                </a:solidFill>
                <a:effectLst/>
                <a:latin typeface="+mn-lt"/>
                <a:ea typeface="+mn-ea"/>
                <a:cs typeface="+mn-cs"/>
              </a:rPr>
              <a:t>resources.charm.com/file/120</a:t>
            </a:r>
            <a:endParaRPr lang="en-US" b="0" i="0" baseline="0" dirty="0"/>
          </a:p>
          <a:p>
            <a:pPr marL="628650" lvl="1" indent="-171450">
              <a:buFont typeface="Arial" panose="020B0604020202020204" pitchFamily="34" charset="0"/>
              <a:buChar char="•"/>
            </a:pPr>
            <a:r>
              <a:rPr lang="en-US" b="0" i="1" dirty="0"/>
              <a:t>E*</a:t>
            </a:r>
            <a:r>
              <a:rPr lang="en-US" b="0" i="1" dirty="0" err="1"/>
              <a:t>Colite</a:t>
            </a:r>
            <a:r>
              <a:rPr lang="en-US" b="0" i="1" dirty="0"/>
              <a:t>: Test for Total Coliforms and E. coli in Potable Water</a:t>
            </a:r>
            <a:r>
              <a:rPr lang="en-US" b="0" dirty="0"/>
              <a:t>:  </a:t>
            </a:r>
            <a:r>
              <a:rPr lang="en-US" sz="1200" b="0" i="0" kern="1200" dirty="0">
                <a:solidFill>
                  <a:schemeClr val="tx1"/>
                </a:solidFill>
                <a:effectLst/>
                <a:latin typeface="+mn-lt"/>
                <a:ea typeface="+mn-ea"/>
                <a:cs typeface="+mn-cs"/>
              </a:rPr>
              <a:t>resources.charm.com/file/89</a:t>
            </a:r>
            <a:endParaRPr lang="en-US" b="0"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68AD512-9C5B-46A1-BB75-766F8FFEE14A}" type="slidenum">
              <a:rPr lang="en-US" smtClean="0"/>
              <a:t>23</a:t>
            </a:fld>
            <a:endParaRPr lang="en-US"/>
          </a:p>
        </p:txBody>
      </p:sp>
    </p:spTree>
    <p:extLst>
      <p:ext uri="{BB962C8B-B14F-4D97-AF65-F5344CB8AC3E}">
        <p14:creationId xmlns:p14="http://schemas.microsoft.com/office/powerpoint/2010/main" val="380993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0CD445-F6A8-4E13-9804-7D4FBC65558E}" type="slidenum">
              <a:rPr lang="en-US" smtClean="0"/>
              <a:t>24</a:t>
            </a:fld>
            <a:endParaRPr lang="en-US"/>
          </a:p>
        </p:txBody>
      </p:sp>
    </p:spTree>
    <p:extLst>
      <p:ext uri="{BB962C8B-B14F-4D97-AF65-F5344CB8AC3E}">
        <p14:creationId xmlns:p14="http://schemas.microsoft.com/office/powerpoint/2010/main" val="167095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labs might use these recommendations</a:t>
            </a:r>
            <a:r>
              <a:rPr lang="en-US" baseline="0" dirty="0"/>
              <a:t> as a basis for recommendations to their farm clients</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25</a:t>
            </a:fld>
            <a:endParaRPr lang="en-US"/>
          </a:p>
        </p:txBody>
      </p:sp>
    </p:spTree>
    <p:extLst>
      <p:ext uri="{BB962C8B-B14F-4D97-AF65-F5344CB8AC3E}">
        <p14:creationId xmlns:p14="http://schemas.microsoft.com/office/powerpoint/2010/main" val="3314996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indent="-171450">
              <a:buFont typeface="Arial" panose="020B0604020202020204" pitchFamily="34" charset="0"/>
              <a:buChar char="•"/>
            </a:pPr>
            <a:r>
              <a:rPr lang="en-US" dirty="0"/>
              <a:t>At the time</a:t>
            </a:r>
            <a:r>
              <a:rPr lang="en-US" baseline="0" dirty="0"/>
              <a:t> of this webinar:</a:t>
            </a:r>
          </a:p>
          <a:p>
            <a:pPr marL="628650" lvl="1" indent="-171450">
              <a:buFont typeface="Arial" panose="020B0604020202020204" pitchFamily="34" charset="0"/>
              <a:buChar char="•"/>
            </a:pPr>
            <a:r>
              <a:rPr lang="en-US" baseline="0" dirty="0"/>
              <a:t>Typical FSMA Produce Safety Rule-related visits by inspectors are educational, not inspectional.  Inspectional visits are scheduled to begin in 2019.  </a:t>
            </a:r>
          </a:p>
          <a:p>
            <a:pPr marL="628650" lvl="1" indent="-171450">
              <a:buFont typeface="Arial" panose="020B0604020202020204" pitchFamily="34" charset="0"/>
              <a:buChar char="•"/>
            </a:pPr>
            <a:r>
              <a:rPr lang="en-US" baseline="0" dirty="0"/>
              <a:t>The proposed rule for extending compliance dates for Subpart E (agricultural water) means that regulatory inspection related to the water-related requirements is not expected until 2022 at the earliest.</a:t>
            </a:r>
          </a:p>
          <a:p>
            <a:pPr marL="628650" lvl="1" indent="-171450">
              <a:buFont typeface="Arial" panose="020B0604020202020204" pitchFamily="34" charset="0"/>
              <a:buChar char="•"/>
            </a:pPr>
            <a:r>
              <a:rPr lang="en-US" b="1" baseline="0" dirty="0"/>
              <a:t>FDA is in the process of re-evaluating the water-related requirements</a:t>
            </a:r>
            <a:r>
              <a:rPr lang="en-US" baseline="0" dirty="0"/>
              <a:t>, including those described below.  The requirements my change prior to 2022.</a:t>
            </a:r>
            <a:endParaRPr lang="en-US" dirty="0"/>
          </a:p>
          <a:p>
            <a:pPr marL="171450" indent="-171450">
              <a:buFont typeface="Arial" panose="020B0604020202020204" pitchFamily="34" charset="0"/>
              <a:buChar char="•"/>
            </a:pPr>
            <a:r>
              <a:rPr lang="en-US" dirty="0"/>
              <a:t>“Safe and of adequate sanitary quality for its intended use” does</a:t>
            </a:r>
            <a:r>
              <a:rPr lang="en-US" baseline="0" dirty="0"/>
              <a:t> not have a quantitative meaning.  In the Preamble of the FSMA Produce Safety Rule, FDA references a condition where water would not meet this description.  That condition was discovery of a herd of dead and decaying deer in the water source.</a:t>
            </a:r>
          </a:p>
          <a:p>
            <a:pPr marL="171450" indent="-171450">
              <a:buFont typeface="Arial" panose="020B0604020202020204" pitchFamily="34" charset="0"/>
              <a:buChar char="•"/>
            </a:pPr>
            <a:r>
              <a:rPr lang="en-US" baseline="0" dirty="0"/>
              <a:t>MWQP statistics are based on collections of data in the current (June 2018) FSMA Produce Safety Rule including the following:</a:t>
            </a:r>
          </a:p>
          <a:p>
            <a:pPr marL="628650" lvl="1" indent="-171450">
              <a:buFont typeface="Arial" panose="020B0604020202020204" pitchFamily="34" charset="0"/>
              <a:buChar char="•"/>
            </a:pPr>
            <a:r>
              <a:rPr lang="en-US" baseline="0" dirty="0"/>
              <a:t>Untreated surface water:  20 or more samples over 2-4 years (initially) and 20 or more samples over 4 years (rolling)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Untreated ground water:  4 or more samples during 1 year (initially) and 4 or more samples over 4 years (rolling)</a:t>
            </a:r>
          </a:p>
          <a:p>
            <a:pPr marL="171450" indent="-171450">
              <a:buFont typeface="Arial" panose="020B0604020202020204" pitchFamily="34" charset="0"/>
              <a:buChar char="•"/>
            </a:pPr>
            <a:r>
              <a:rPr lang="en-US" baseline="0" dirty="0"/>
              <a:t>If the MWQP calculations shows that </a:t>
            </a:r>
            <a:r>
              <a:rPr lang="en-US" b="1" baseline="0" dirty="0"/>
              <a:t>production water </a:t>
            </a:r>
            <a:r>
              <a:rPr lang="en-US" baseline="0" dirty="0"/>
              <a:t>criteria are not met, the current (June 2018) FSMA Produce Safety Rule requirement is that a farm must:</a:t>
            </a:r>
          </a:p>
          <a:p>
            <a:pPr marL="628650" lvl="1" indent="-171450">
              <a:buFont typeface="Arial" panose="020B0604020202020204" pitchFamily="34" charset="0"/>
              <a:buChar char="•"/>
            </a:pPr>
            <a:r>
              <a:rPr lang="en-US" baseline="0" dirty="0"/>
              <a:t>Stop use of the water as soon as practicable, no later than the following year</a:t>
            </a:r>
          </a:p>
          <a:p>
            <a:pPr marL="628650" lvl="1" indent="-171450">
              <a:buFont typeface="Arial" panose="020B0604020202020204" pitchFamily="34" charset="0"/>
              <a:buChar char="•"/>
            </a:pPr>
            <a:r>
              <a:rPr lang="en-US" baseline="0" dirty="0"/>
              <a:t>Not resume use of the water until one of three corrective measures is implemented</a:t>
            </a:r>
          </a:p>
          <a:p>
            <a:pPr marL="1085850" lvl="2" indent="-171450">
              <a:buFont typeface="Arial" panose="020B0604020202020204" pitchFamily="34" charset="0"/>
              <a:buChar char="•"/>
            </a:pPr>
            <a:r>
              <a:rPr lang="en-US" baseline="0" dirty="0"/>
              <a:t>Find the source of contamination, take corrective action to prevent contamination, and confirm that corrective action was effective</a:t>
            </a:r>
          </a:p>
          <a:p>
            <a:pPr marL="1085850" lvl="2" indent="-171450">
              <a:buFont typeface="Arial" panose="020B0604020202020204" pitchFamily="34" charset="0"/>
              <a:buChar char="•"/>
            </a:pPr>
            <a:r>
              <a:rPr lang="en-US" baseline="0" dirty="0"/>
              <a:t>Treat the water using an appropriate (e.g., EPA-labeled) chemical treatment (e.g., sanitizer) or treatment device</a:t>
            </a:r>
          </a:p>
          <a:p>
            <a:pPr marL="1085850" lvl="2" indent="-171450">
              <a:buFont typeface="Arial" panose="020B0604020202020204" pitchFamily="34" charset="0"/>
              <a:buChar char="•"/>
            </a:pPr>
            <a:r>
              <a:rPr lang="en-US" baseline="0" dirty="0"/>
              <a:t>Apply a log-removal calculation</a:t>
            </a:r>
          </a:p>
          <a:p>
            <a:pPr marL="1543050" lvl="3" indent="-171450">
              <a:buFont typeface="Arial" panose="020B0604020202020204" pitchFamily="34" charset="0"/>
              <a:buChar char="•"/>
            </a:pPr>
            <a:r>
              <a:rPr lang="en-US" baseline="0" dirty="0"/>
              <a:t>0.5 log per day removal due to in-field die-off between last application and harvest, no longer than 4 days</a:t>
            </a:r>
          </a:p>
          <a:p>
            <a:pPr marL="1543050" lvl="3" indent="-171450">
              <a:buFont typeface="Arial" panose="020B0604020202020204" pitchFamily="34" charset="0"/>
              <a:buChar char="•"/>
            </a:pPr>
            <a:r>
              <a:rPr lang="en-US" baseline="0" dirty="0"/>
              <a:t>Log removal during processing such as commercial washing, with the removal rate supported by data</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Log removal during storage, with the removal rate and timeframe supported by data</a:t>
            </a:r>
            <a:endParaRPr lang="en-US" dirty="0"/>
          </a:p>
          <a:p>
            <a:pPr marL="171450" indent="-171450">
              <a:buFont typeface="Arial" panose="020B0604020202020204" pitchFamily="34" charset="0"/>
              <a:buChar char="•"/>
            </a:pPr>
            <a:r>
              <a:rPr lang="en-US" baseline="0" dirty="0"/>
              <a:t>If the lab result shows that </a:t>
            </a:r>
            <a:r>
              <a:rPr lang="en-US" b="1" baseline="0" dirty="0"/>
              <a:t>postharvest water </a:t>
            </a:r>
            <a:r>
              <a:rPr lang="en-US" baseline="0" dirty="0"/>
              <a:t>criterion is not met, the current (June 2018) FSMA Produce Safety Rule requirement is that a farm must:</a:t>
            </a:r>
          </a:p>
          <a:p>
            <a:pPr marL="628650" lvl="1" indent="-171450">
              <a:buFont typeface="Arial" panose="020B0604020202020204" pitchFamily="34" charset="0"/>
              <a:buChar char="•"/>
            </a:pPr>
            <a:r>
              <a:rPr lang="en-US" baseline="0" dirty="0"/>
              <a:t>Stop use of the water immediately</a:t>
            </a:r>
          </a:p>
          <a:p>
            <a:pPr marL="628650" lvl="1" indent="-171450">
              <a:buFont typeface="Arial" panose="020B0604020202020204" pitchFamily="34" charset="0"/>
              <a:buChar char="•"/>
            </a:pPr>
            <a:r>
              <a:rPr lang="en-US" baseline="0" dirty="0"/>
              <a:t>Not resume use of the water until one of two corrective measures is implemented</a:t>
            </a:r>
          </a:p>
          <a:p>
            <a:pPr marL="1085850" lvl="2" indent="-171450">
              <a:buFont typeface="Arial" panose="020B0604020202020204" pitchFamily="34" charset="0"/>
              <a:buChar char="•"/>
            </a:pPr>
            <a:r>
              <a:rPr lang="en-US" baseline="0" dirty="0"/>
              <a:t>Find the source of contamination, take corrective action to prevent contamination, and confirm that corrective action was effective</a:t>
            </a:r>
          </a:p>
          <a:p>
            <a:pPr marL="1085850" lvl="2" indent="-171450">
              <a:buFont typeface="Arial" panose="020B0604020202020204" pitchFamily="34" charset="0"/>
              <a:buChar char="•"/>
            </a:pPr>
            <a:r>
              <a:rPr lang="en-US" baseline="0" dirty="0"/>
              <a:t>Treat the water using an appropriate (e.g., EPA-labeled) chemical treatment (e.g., sanitizer) or treatment device</a:t>
            </a:r>
          </a:p>
        </p:txBody>
      </p:sp>
      <p:sp>
        <p:nvSpPr>
          <p:cNvPr id="4" name="Slide Number Placeholder 3"/>
          <p:cNvSpPr>
            <a:spLocks noGrp="1"/>
          </p:cNvSpPr>
          <p:nvPr>
            <p:ph type="sldNum" sz="quarter" idx="10"/>
          </p:nvPr>
        </p:nvSpPr>
        <p:spPr/>
        <p:txBody>
          <a:bodyPr/>
          <a:lstStyle/>
          <a:p>
            <a:fld id="{230CD445-F6A8-4E13-9804-7D4FBC65558E}" type="slidenum">
              <a:rPr lang="en-US" smtClean="0"/>
              <a:t>27</a:t>
            </a:fld>
            <a:endParaRPr lang="en-US"/>
          </a:p>
        </p:txBody>
      </p:sp>
    </p:spTree>
    <p:extLst>
      <p:ext uri="{BB962C8B-B14F-4D97-AF65-F5344CB8AC3E}">
        <p14:creationId xmlns:p14="http://schemas.microsoft.com/office/powerpoint/2010/main" val="134233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rPr>
              <a:t>PSA Fact Sheet </a:t>
            </a:r>
            <a:r>
              <a:rPr lang="en-US" sz="1200" i="1" dirty="0">
                <a:solidFill>
                  <a:schemeClr val="tx1"/>
                </a:solidFill>
              </a:rPr>
              <a:t>The Water Analysis Method Requirement in the FSMA Produce Safety Rule </a:t>
            </a:r>
            <a:r>
              <a:rPr lang="en-US" sz="1200" dirty="0">
                <a:solidFill>
                  <a:schemeClr val="tx1"/>
                </a:solidFill>
              </a:rPr>
              <a:t>(rev 01/2018 </a:t>
            </a:r>
            <a:br>
              <a:rPr lang="en-US" sz="1200" dirty="0">
                <a:solidFill>
                  <a:schemeClr val="tx1"/>
                </a:solidFill>
              </a:rPr>
            </a:br>
            <a:r>
              <a:rPr lang="en-US" dirty="0">
                <a:solidFill>
                  <a:schemeClr val="tx1"/>
                </a:solidFill>
                <a:hlinkClick r:id="rId3"/>
              </a:rPr>
              <a:t>https://resources.producesafetyalliance.cornell.edu/documents/Water-Analysis.pdf</a:t>
            </a:r>
            <a:r>
              <a:rPr lang="en-US" sz="1200" dirty="0">
                <a:solidFill>
                  <a:schemeClr val="tx1"/>
                </a:solidFill>
              </a:rPr>
              <a:t>)</a:t>
            </a:r>
            <a:endParaRPr lang="en-US" sz="1800" dirty="0">
              <a:solidFill>
                <a:schemeClr val="tx1"/>
              </a:solidFill>
            </a:endParaRPr>
          </a:p>
          <a:p>
            <a:pPr marL="171450" indent="-171450">
              <a:buFont typeface="Arial" panose="020B0604020202020204" pitchFamily="34" charset="0"/>
              <a:buChar char="•"/>
            </a:pPr>
            <a:r>
              <a:rPr lang="en-US" sz="1200" dirty="0">
                <a:solidFill>
                  <a:schemeClr val="tx1"/>
                </a:solidFill>
              </a:rPr>
              <a:t>PSA Fact Sheet </a:t>
            </a:r>
            <a:r>
              <a:rPr lang="en-US" sz="1200" i="1" dirty="0">
                <a:solidFill>
                  <a:schemeClr val="tx1"/>
                </a:solidFill>
              </a:rPr>
              <a:t>Geometric Means, Statistical Threshold Values, and Microbial Die-Off Rates (longhand calculations) </a:t>
            </a:r>
            <a:r>
              <a:rPr lang="en-US" sz="1200" dirty="0">
                <a:solidFill>
                  <a:schemeClr val="tx1"/>
                </a:solidFill>
              </a:rPr>
              <a:t>(02/17/2017 </a:t>
            </a:r>
            <a:br>
              <a:rPr lang="en-US" sz="1200" dirty="0">
                <a:solidFill>
                  <a:schemeClr val="tx1"/>
                </a:solidFill>
              </a:rPr>
            </a:br>
            <a:r>
              <a:rPr lang="en-US" dirty="0">
                <a:solidFill>
                  <a:schemeClr val="tx1"/>
                </a:solidFill>
                <a:hlinkClick r:id="rId4"/>
              </a:rPr>
              <a:t>https://resources.producesafetyalliance.cornell.edu/documents/2017-GM-STV-Worksheet-v1.0.pdf</a:t>
            </a:r>
            <a:r>
              <a:rPr lang="en-US" sz="1200" dirty="0">
                <a:solidFill>
                  <a:schemeClr val="tx1"/>
                </a:solidFill>
              </a:rPr>
              <a:t>)</a:t>
            </a:r>
            <a:endParaRPr lang="en-US" sz="1800" dirty="0">
              <a:solidFill>
                <a:schemeClr val="tx1"/>
              </a:solidFill>
            </a:endParaRPr>
          </a:p>
          <a:p>
            <a:pPr marL="171450" indent="-171450">
              <a:buFont typeface="Arial" panose="020B0604020202020204" pitchFamily="34" charset="0"/>
              <a:buChar char="•"/>
            </a:pPr>
            <a:r>
              <a:rPr lang="en-US" sz="1200" dirty="0">
                <a:solidFill>
                  <a:schemeClr val="tx1"/>
                </a:solidFill>
              </a:rPr>
              <a:t>Western Center for Food Safety </a:t>
            </a:r>
            <a:r>
              <a:rPr lang="en-US" sz="1200" i="1" dirty="0">
                <a:solidFill>
                  <a:schemeClr val="tx1"/>
                </a:solidFill>
              </a:rPr>
              <a:t>Tools to calculate Geometric Mean and Statistical Threshold Value</a:t>
            </a:r>
            <a:r>
              <a:rPr lang="en-US" sz="1200" dirty="0">
                <a:solidFill>
                  <a:schemeClr val="tx1"/>
                </a:solidFill>
              </a:rPr>
              <a:t> (UC Davis and University of Arizona </a:t>
            </a:r>
            <a:br>
              <a:rPr lang="en-US" sz="1200" dirty="0">
                <a:solidFill>
                  <a:schemeClr val="tx1"/>
                </a:solidFill>
              </a:rPr>
            </a:br>
            <a:r>
              <a:rPr lang="en-US" dirty="0">
                <a:solidFill>
                  <a:schemeClr val="tx1"/>
                </a:solidFill>
                <a:hlinkClick r:id="rId5"/>
              </a:rPr>
              <a:t>http://wcfs.ucdavis.edu/</a:t>
            </a:r>
            <a:r>
              <a:rPr lang="en-US" sz="1200" dirty="0">
                <a:solidFill>
                  <a:schemeClr val="tx1"/>
                </a:solidFill>
              </a:rPr>
              <a:t>)</a:t>
            </a:r>
          </a:p>
          <a:p>
            <a:pPr marL="171450" indent="-171450">
              <a:buFont typeface="Arial" panose="020B0604020202020204" pitchFamily="34" charset="0"/>
              <a:buChar char="•"/>
            </a:pPr>
            <a:r>
              <a:rPr lang="en-US" sz="1200" dirty="0">
                <a:solidFill>
                  <a:schemeClr val="tx1"/>
                </a:solidFill>
              </a:rPr>
              <a:t>FDA Fact Sheet </a:t>
            </a:r>
            <a:r>
              <a:rPr lang="en-US" sz="1200" i="1" dirty="0">
                <a:solidFill>
                  <a:schemeClr val="tx1"/>
                </a:solidFill>
              </a:rPr>
              <a:t>Equivalent Testing Methodologies for Agricultural Water </a:t>
            </a:r>
            <a:r>
              <a:rPr lang="en-US" sz="1200" dirty="0">
                <a:solidFill>
                  <a:schemeClr val="tx1"/>
                </a:solidFill>
              </a:rPr>
              <a:t>(9/11/17 </a:t>
            </a:r>
            <a:br>
              <a:rPr lang="en-US" sz="1200" dirty="0">
                <a:solidFill>
                  <a:schemeClr val="tx1"/>
                </a:solidFill>
              </a:rPr>
            </a:br>
            <a:r>
              <a:rPr lang="en-US" dirty="0">
                <a:solidFill>
                  <a:schemeClr val="tx1"/>
                </a:solidFill>
                <a:hlinkClick r:id="rId6"/>
              </a:rPr>
              <a:t>https://www.fda.gov/Food/FoodScienceResearch/LaboratoryMethods/ucm575251.htm</a:t>
            </a:r>
            <a:r>
              <a:rPr lang="en-US" sz="1200" dirty="0">
                <a:solidFill>
                  <a:schemeClr val="tx1"/>
                </a:solidFill>
              </a:rPr>
              <a:t>)</a:t>
            </a:r>
            <a:endParaRPr lang="en-US" sz="1800" dirty="0">
              <a:solidFill>
                <a:schemeClr val="tx1"/>
              </a:solidFill>
            </a:endParaRPr>
          </a:p>
          <a:p>
            <a:pPr marL="171450" indent="-171450">
              <a:buFont typeface="Arial" panose="020B0604020202020204" pitchFamily="34" charset="0"/>
              <a:buChar char="•"/>
            </a:pPr>
            <a:r>
              <a:rPr lang="en-US" sz="1200" dirty="0">
                <a:solidFill>
                  <a:schemeClr val="tx1"/>
                </a:solidFill>
              </a:rPr>
              <a:t>FDA Question and Answer Sheet </a:t>
            </a:r>
            <a:r>
              <a:rPr lang="en-US" sz="1200" i="1" dirty="0">
                <a:solidFill>
                  <a:schemeClr val="tx1"/>
                </a:solidFill>
              </a:rPr>
              <a:t>FSMA Final Rule for Produce Safety: How Did FDA Establish Requirements for Water Quality and Testing of Irrigation Water?</a:t>
            </a:r>
            <a:r>
              <a:rPr lang="en-US" sz="1200" dirty="0">
                <a:solidFill>
                  <a:schemeClr val="tx1"/>
                </a:solidFill>
              </a:rPr>
              <a:t> (November 2015; </a:t>
            </a:r>
            <a:br>
              <a:rPr lang="en-US" sz="1200" dirty="0">
                <a:solidFill>
                  <a:schemeClr val="tx1"/>
                </a:solidFill>
              </a:rPr>
            </a:br>
            <a:r>
              <a:rPr lang="en-US" dirty="0">
                <a:solidFill>
                  <a:schemeClr val="tx1"/>
                </a:solidFill>
                <a:hlinkClick r:id="rId7"/>
              </a:rPr>
              <a:t>https://www.fda.gov/Food/GuidanceRegulation/FSMA/ucm472501.htm</a:t>
            </a:r>
            <a:r>
              <a:rPr lang="en-US" sz="1200" dirty="0">
                <a:solidFill>
                  <a:schemeClr val="tx1"/>
                </a:solidFill>
              </a:rPr>
              <a:t>)</a:t>
            </a:r>
          </a:p>
          <a:p>
            <a:pPr marL="171450" indent="-171450">
              <a:buFont typeface="Arial" panose="020B0604020202020204" pitchFamily="34" charset="0"/>
              <a:buChar char="•"/>
            </a:pPr>
            <a:r>
              <a:rPr lang="en-US" sz="1200" dirty="0">
                <a:solidFill>
                  <a:schemeClr val="tx1"/>
                </a:solidFill>
              </a:rPr>
              <a:t>FDA Proposed Rule </a:t>
            </a:r>
            <a:r>
              <a:rPr lang="en-US" sz="1200" i="1" dirty="0">
                <a:solidFill>
                  <a:schemeClr val="tx1"/>
                </a:solidFill>
              </a:rPr>
              <a:t>Standards for the Growing, Harvesting, Packing, and Holding of Produce for Human Consumption; Extension of Compliance Dates for Subpart E</a:t>
            </a:r>
            <a:r>
              <a:rPr lang="en-US" sz="1200" dirty="0">
                <a:solidFill>
                  <a:schemeClr val="tx1"/>
                </a:solidFill>
              </a:rPr>
              <a:t> (9/13/17 </a:t>
            </a:r>
            <a:br>
              <a:rPr lang="en-US" sz="1200" dirty="0">
                <a:solidFill>
                  <a:schemeClr val="tx1"/>
                </a:solidFill>
              </a:rPr>
            </a:br>
            <a:r>
              <a:rPr lang="en-US" dirty="0">
                <a:solidFill>
                  <a:schemeClr val="tx1"/>
                </a:solidFill>
                <a:hlinkClick r:id="rId8"/>
              </a:rPr>
              <a:t>https://www.federalregister.gov/documents/2017/09/13/2017-19434/standards-for-the-growing-harvesting-packing-and-holding-of-produce-for-human-consumption-extension</a:t>
            </a:r>
            <a:r>
              <a:rPr lang="en-US" sz="1200" dirty="0">
                <a:solidFill>
                  <a:schemeClr val="tx1"/>
                </a:solidFill>
              </a:rPr>
              <a:t>)</a:t>
            </a:r>
            <a:endParaRPr lang="en-US" sz="1800" dirty="0">
              <a:solidFill>
                <a:schemeClr val="tx1"/>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28</a:t>
            </a:fld>
            <a:endParaRPr lang="en-US"/>
          </a:p>
        </p:txBody>
      </p:sp>
    </p:spTree>
    <p:extLst>
      <p:ext uri="{BB962C8B-B14F-4D97-AF65-F5344CB8AC3E}">
        <p14:creationId xmlns:p14="http://schemas.microsoft.com/office/powerpoint/2010/main" val="45587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CD445-F6A8-4E13-9804-7D4FBC65558E}" type="slidenum">
              <a:rPr lang="en-US" smtClean="0"/>
              <a:t>30</a:t>
            </a:fld>
            <a:endParaRPr lang="en-US"/>
          </a:p>
        </p:txBody>
      </p:sp>
    </p:spTree>
    <p:extLst>
      <p:ext uri="{BB962C8B-B14F-4D97-AF65-F5344CB8AC3E}">
        <p14:creationId xmlns:p14="http://schemas.microsoft.com/office/powerpoint/2010/main" val="324596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excerpt should occupy about </a:t>
            </a:r>
            <a:r>
              <a:rPr lang="en-US" baseline="0" dirty="0"/>
              <a:t>20 minutes</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2</a:t>
            </a:fld>
            <a:endParaRPr lang="en-US"/>
          </a:p>
        </p:txBody>
      </p:sp>
    </p:spTree>
    <p:extLst>
      <p:ext uri="{BB962C8B-B14F-4D97-AF65-F5344CB8AC3E}">
        <p14:creationId xmlns:p14="http://schemas.microsoft.com/office/powerpoint/2010/main" val="144531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URL: https://www.uvm.edu/extension/necafs/clearinghouse/</a:t>
            </a:r>
          </a:p>
        </p:txBody>
      </p:sp>
      <p:sp>
        <p:nvSpPr>
          <p:cNvPr id="4" name="Slide Number Placeholder 3"/>
          <p:cNvSpPr>
            <a:spLocks noGrp="1"/>
          </p:cNvSpPr>
          <p:nvPr>
            <p:ph type="sldNum" sz="quarter" idx="10"/>
          </p:nvPr>
        </p:nvSpPr>
        <p:spPr/>
        <p:txBody>
          <a:bodyPr/>
          <a:lstStyle/>
          <a:p>
            <a:fld id="{230CD445-F6A8-4E13-9804-7D4FBC65558E}" type="slidenum">
              <a:rPr lang="en-US" smtClean="0"/>
              <a:t>4</a:t>
            </a:fld>
            <a:endParaRPr lang="en-US"/>
          </a:p>
        </p:txBody>
      </p:sp>
    </p:spTree>
    <p:extLst>
      <p:ext uri="{BB962C8B-B14F-4D97-AF65-F5344CB8AC3E}">
        <p14:creationId xmlns:p14="http://schemas.microsoft.com/office/powerpoint/2010/main" val="173646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following slides are available for your use, in whole or in part, during discussions with laboratories that are interested in knowing more about the FSMA Produce Safety Rule (current, June 2018) language and how regulatory monitoring under the FSMA Produce Safety Rule may be different from other monitoring systems.</a:t>
            </a:r>
          </a:p>
          <a:p>
            <a:pPr marL="171450" indent="-171450">
              <a:buFont typeface="Arial" panose="020B0604020202020204" pitchFamily="34" charset="0"/>
              <a:buChar char="•"/>
            </a:pPr>
            <a:r>
              <a:rPr lang="en-US" dirty="0"/>
              <a:t>At the time</a:t>
            </a:r>
            <a:r>
              <a:rPr lang="en-US" baseline="0" dirty="0"/>
              <a:t> of this webinar:</a:t>
            </a:r>
          </a:p>
          <a:p>
            <a:pPr marL="628650" lvl="1" indent="-171450">
              <a:buFont typeface="Arial" panose="020B0604020202020204" pitchFamily="34" charset="0"/>
              <a:buChar char="•"/>
            </a:pPr>
            <a:r>
              <a:rPr lang="en-US" baseline="0" dirty="0"/>
              <a:t>Typical FSMA Produce Safety Rule-related visits by inspectors are educational, not inspectional.  Inspectional visits are scheduled to begin in 2019.  </a:t>
            </a:r>
          </a:p>
          <a:p>
            <a:pPr marL="628650" lvl="1" indent="-171450">
              <a:buFont typeface="Arial" panose="020B0604020202020204" pitchFamily="34" charset="0"/>
              <a:buChar char="•"/>
            </a:pPr>
            <a:r>
              <a:rPr lang="en-US" baseline="0" dirty="0"/>
              <a:t>The proposed rule for extending compliance dates for Subpart E (agricultural water) means that regulatory inspection related to the water-related requirements is not expected until 2022 at the earliest.</a:t>
            </a:r>
          </a:p>
          <a:p>
            <a:pPr marL="628650" lvl="1" indent="-171450">
              <a:buFont typeface="Arial" panose="020B0604020202020204" pitchFamily="34" charset="0"/>
              <a:buChar char="•"/>
            </a:pPr>
            <a:r>
              <a:rPr lang="en-US" b="1" baseline="0" dirty="0"/>
              <a:t>FDA is in the process of re-evaluating the water-related requirements</a:t>
            </a:r>
            <a:r>
              <a:rPr lang="en-US" baseline="0" dirty="0"/>
              <a:t>, including those described below.  The requirements my change prior to 2022.</a:t>
            </a:r>
            <a:endParaRPr lang="en-US" dirty="0"/>
          </a:p>
          <a:p>
            <a:pPr marL="171450" indent="-171450">
              <a:buFont typeface="Arial" panose="020B0604020202020204" pitchFamily="34" charset="0"/>
              <a:buChar char="•"/>
            </a:pPr>
            <a:r>
              <a:rPr lang="en-US" dirty="0"/>
              <a:t>Although the first</a:t>
            </a:r>
            <a:r>
              <a:rPr lang="en-US" baseline="0" dirty="0"/>
              <a:t> </a:t>
            </a:r>
            <a:r>
              <a:rPr lang="en-US" dirty="0"/>
              <a:t>compliance date for Subpart E (agricultural water)</a:t>
            </a:r>
            <a:r>
              <a:rPr lang="en-US" baseline="0" dirty="0"/>
              <a:t> is expected to be delayed until 2022 (FDA Proposed Rule), buyers are aware of the current language of the FSMA Produce Safety Rule and market expectations for agricultural water monitoring are based partly on that language.</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7</a:t>
            </a:fld>
            <a:endParaRPr lang="en-US"/>
          </a:p>
        </p:txBody>
      </p:sp>
    </p:spTree>
    <p:extLst>
      <p:ext uri="{BB962C8B-B14F-4D97-AF65-F5344CB8AC3E}">
        <p14:creationId xmlns:p14="http://schemas.microsoft.com/office/powerpoint/2010/main" val="242216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994" indent="-181994">
              <a:buFont typeface="Arial" panose="020B0604020202020204" pitchFamily="34" charset="0"/>
              <a:buChar char="•"/>
            </a:pPr>
            <a:r>
              <a:rPr lang="en-US" sz="1200" dirty="0"/>
              <a:t>The</a:t>
            </a:r>
            <a:r>
              <a:rPr lang="en-US" sz="1200" baseline="0" dirty="0"/>
              <a:t> Food Safety Modernization Act (FSMA) was signed into law on January 4, 2011 by President Obama. It is the most sweeping reform of the United States’ food safety laws in over 70 years. The overall objective of FSMA is to focus on prevention of food safety issues. </a:t>
            </a:r>
          </a:p>
          <a:p>
            <a:pPr marL="181994" indent="-181994">
              <a:buFont typeface="Arial" panose="020B0604020202020204" pitchFamily="34" charset="0"/>
              <a:buChar char="•"/>
            </a:pPr>
            <a:r>
              <a:rPr lang="en-US" sz="1200" baseline="0" dirty="0"/>
              <a:t>There are seven primary rules included within FSMA:</a:t>
            </a:r>
          </a:p>
          <a:p>
            <a:pPr marL="727977" lvl="1" indent="-242659">
              <a:buFont typeface="+mj-lt"/>
              <a:buAutoNum type="arabicPeriod"/>
            </a:pPr>
            <a:r>
              <a:rPr lang="en-US" sz="1200" dirty="0"/>
              <a:t>Produce Safety Rule which includes standards for the growing, </a:t>
            </a:r>
            <a:r>
              <a:rPr lang="en-US" sz="1200" b="0" dirty="0"/>
              <a:t>harvesting, packing, and holding </a:t>
            </a:r>
            <a:r>
              <a:rPr lang="en-US" sz="1200" dirty="0"/>
              <a:t>of produce for human consumption </a:t>
            </a:r>
          </a:p>
          <a:p>
            <a:pPr marL="727977" lvl="1" indent="-242659">
              <a:buFont typeface="+mj-lt"/>
              <a:buAutoNum type="arabicPeriod"/>
            </a:pPr>
            <a:r>
              <a:rPr lang="en-US" sz="1200" dirty="0"/>
              <a:t>Preventive Controls for Human Food</a:t>
            </a:r>
          </a:p>
          <a:p>
            <a:pPr marL="727977" lvl="1" indent="-242659">
              <a:buFont typeface="+mj-lt"/>
              <a:buAutoNum type="arabicPeriod"/>
            </a:pPr>
            <a:r>
              <a:rPr lang="en-US" sz="1200" dirty="0"/>
              <a:t>Preventive Controls for Animal Food</a:t>
            </a:r>
          </a:p>
          <a:p>
            <a:pPr marL="727977" lvl="1" indent="-242659">
              <a:buFont typeface="+mj-lt"/>
              <a:buAutoNum type="arabicPeriod"/>
            </a:pPr>
            <a:r>
              <a:rPr lang="en-US" sz="1200" dirty="0"/>
              <a:t>Foreign Supplier Verification Programs </a:t>
            </a:r>
          </a:p>
          <a:p>
            <a:pPr marL="727977" lvl="1" indent="-242659">
              <a:buFont typeface="+mj-lt"/>
              <a:buAutoNum type="arabicPeriod"/>
            </a:pPr>
            <a:r>
              <a:rPr lang="en-US" sz="1200" dirty="0"/>
              <a:t>Accreditation of Third-Party Auditors/Certification Bodies</a:t>
            </a:r>
          </a:p>
          <a:p>
            <a:pPr marL="727977" lvl="1" indent="-242659">
              <a:buFont typeface="+mj-lt"/>
              <a:buAutoNum type="arabicPeriod"/>
            </a:pPr>
            <a:r>
              <a:rPr lang="en-US" sz="1200" dirty="0"/>
              <a:t>Sanitary Transportation of Human and Animal Food</a:t>
            </a:r>
          </a:p>
          <a:p>
            <a:pPr marL="727977" lvl="1" indent="-242659">
              <a:buFont typeface="+mj-lt"/>
              <a:buAutoNum type="arabicPeriod"/>
            </a:pPr>
            <a:r>
              <a:rPr lang="en-US" sz="1200" dirty="0"/>
              <a:t>Prevention of Intentional Contamination/Adulteration</a:t>
            </a:r>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515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same</a:t>
            </a:r>
            <a:r>
              <a:rPr lang="en-US" baseline="0" dirty="0"/>
              <a:t> statistics and values can be found in recreational water monitoring.  </a:t>
            </a:r>
          </a:p>
          <a:p>
            <a:pPr marL="171450" indent="-171450">
              <a:buFont typeface="Arial" panose="020B0604020202020204" pitchFamily="34" charset="0"/>
              <a:buChar char="•"/>
            </a:pPr>
            <a:r>
              <a:rPr lang="en-US" baseline="0" dirty="0"/>
              <a:t>Don’t get confused by the similarities in the criteria.  </a:t>
            </a:r>
          </a:p>
          <a:p>
            <a:pPr marL="628650" lvl="1" indent="-171450">
              <a:buFont typeface="Arial" panose="020B0604020202020204" pitchFamily="34" charset="0"/>
              <a:buChar char="•"/>
            </a:pPr>
            <a:r>
              <a:rPr lang="en-US" baseline="0" dirty="0"/>
              <a:t>The agricultural water criteria are based on a different number of samples, and the samples might be collected in different places and at different times compared with recreational water systems.  </a:t>
            </a:r>
          </a:p>
          <a:p>
            <a:pPr marL="628650" lvl="1" indent="-171450">
              <a:buFont typeface="Arial" panose="020B0604020202020204" pitchFamily="34" charset="0"/>
              <a:buChar char="•"/>
            </a:pPr>
            <a:r>
              <a:rPr lang="en-US" baseline="0" dirty="0"/>
              <a:t>Later slides discuss the differences between monitoring strategies between recreational water and agricultural water.  </a:t>
            </a:r>
          </a:p>
          <a:p>
            <a:pPr marL="628650" lvl="1" indent="-171450">
              <a:buFont typeface="Arial" panose="020B0604020202020204" pitchFamily="34" charset="0"/>
              <a:buChar char="•"/>
            </a:pPr>
            <a:r>
              <a:rPr lang="en-US" baseline="0" dirty="0"/>
              <a:t>It is important information for laboratories to know what farm monitoring goals are.  This affects recommendations about when and where to collect water samples if laboratories address these questions with farms.</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12</a:t>
            </a:fld>
            <a:endParaRPr lang="en-US"/>
          </a:p>
        </p:txBody>
      </p:sp>
    </p:spTree>
    <p:extLst>
      <p:ext uri="{BB962C8B-B14F-4D97-AF65-F5344CB8AC3E}">
        <p14:creationId xmlns:p14="http://schemas.microsoft.com/office/powerpoint/2010/main" val="248018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15</a:t>
            </a:fld>
            <a:endParaRPr lang="en-US"/>
          </a:p>
        </p:txBody>
      </p:sp>
    </p:spTree>
    <p:extLst>
      <p:ext uri="{BB962C8B-B14F-4D97-AF65-F5344CB8AC3E}">
        <p14:creationId xmlns:p14="http://schemas.microsoft.com/office/powerpoint/2010/main" val="108945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“less than” values.</a:t>
            </a:r>
          </a:p>
          <a:p>
            <a:pPr marL="171450" indent="-171450">
              <a:buFont typeface="Arial" panose="020B0604020202020204" pitchFamily="34" charset="0"/>
              <a:buChar char="•"/>
            </a:pPr>
            <a:r>
              <a:rPr lang="en-US" dirty="0"/>
              <a:t>I</a:t>
            </a:r>
            <a:r>
              <a:rPr lang="en-US" baseline="0" dirty="0"/>
              <a:t>n some cases, when no growth is detected in the test, the laboratory must report a “less than” value (the reported result will be “less than” the detection limit of the test, e.g., &lt;1 CFU/100 mL)</a:t>
            </a:r>
          </a:p>
          <a:p>
            <a:pPr marL="628650" lvl="1" indent="-171450">
              <a:buFont typeface="Arial" panose="020B0604020202020204" pitchFamily="34" charset="0"/>
              <a:buChar char="•"/>
            </a:pPr>
            <a:r>
              <a:rPr lang="en-US" baseline="0" dirty="0"/>
              <a:t>This approach is necessary and is dealt with in later calculations by several methods.  </a:t>
            </a:r>
          </a:p>
          <a:p>
            <a:pPr marL="628650" lvl="1" indent="-171450">
              <a:buFont typeface="Arial" panose="020B0604020202020204" pitchFamily="34" charset="0"/>
              <a:buChar char="•"/>
            </a:pPr>
            <a:r>
              <a:rPr lang="en-US" baseline="0" dirty="0"/>
              <a:t>One common solution is to use the detection limit as a value for the calculation, and annotating any resulting statistics as “less than;” e.g., geometric mean “less than” 2 CFU/100 mL for a data set where the laboratory results were 8, &lt;1, and &lt;1 CFU/100 </a:t>
            </a:r>
            <a:r>
              <a:rPr lang="en-US" baseline="0" dirty="0" err="1"/>
              <a:t>mL.</a:t>
            </a:r>
            <a:r>
              <a:rPr lang="en-US" baseline="0" dirty="0"/>
              <a:t>  The geometric mean of </a:t>
            </a:r>
            <a:r>
              <a:rPr lang="en-US" baseline="0"/>
              <a:t>the values 8, 1, and 1 is 2.</a:t>
            </a:r>
            <a:endParaRPr lang="en-US" dirty="0"/>
          </a:p>
          <a:p>
            <a:pPr marL="171450" indent="-171450">
              <a:buFont typeface="Arial" panose="020B0604020202020204" pitchFamily="34" charset="0"/>
              <a:buChar char="•"/>
            </a:pPr>
            <a:r>
              <a:rPr lang="en-US" dirty="0"/>
              <a:t>In some cases, a laboratory will analyze water samples by testing for total coliforms, then confirm</a:t>
            </a:r>
            <a:r>
              <a:rPr lang="en-US" baseline="0" dirty="0"/>
              <a:t> whether the total coliform colonies represent </a:t>
            </a:r>
            <a:r>
              <a:rPr lang="en-US" i="0" baseline="0" dirty="0"/>
              <a:t>generic </a:t>
            </a:r>
            <a:r>
              <a:rPr lang="en-US" i="1" baseline="0" dirty="0"/>
              <a:t>E. coli</a:t>
            </a:r>
            <a:r>
              <a:rPr lang="en-US" i="0" baseline="0" dirty="0"/>
              <a:t>.  One example method that follows this strategy is membrane filtration and cultivation on </a:t>
            </a:r>
            <a:r>
              <a:rPr lang="en-US" i="0" baseline="0" dirty="0" err="1"/>
              <a:t>mEndo</a:t>
            </a:r>
            <a:r>
              <a:rPr lang="en-US" i="0" baseline="0" dirty="0"/>
              <a:t> agar followed by confirmation on NA-MUG agar (SM 9222B/G)</a:t>
            </a:r>
          </a:p>
          <a:p>
            <a:pPr marL="628650" lvl="1" indent="-171450">
              <a:buFont typeface="Arial" panose="020B0604020202020204" pitchFamily="34" charset="0"/>
              <a:buChar char="•"/>
            </a:pPr>
            <a:r>
              <a:rPr lang="en-US" dirty="0"/>
              <a:t>This</a:t>
            </a:r>
            <a:r>
              <a:rPr lang="en-US" baseline="0" dirty="0"/>
              <a:t> approach is generally accepted for monitoring </a:t>
            </a:r>
            <a:r>
              <a:rPr lang="en-US" i="1" baseline="0" dirty="0"/>
              <a:t>E. coli </a:t>
            </a:r>
            <a:r>
              <a:rPr lang="en-US" i="0" baseline="0" dirty="0"/>
              <a:t>because </a:t>
            </a:r>
            <a:r>
              <a:rPr lang="en-US" i="1" baseline="0" dirty="0"/>
              <a:t>E. coli </a:t>
            </a:r>
            <a:r>
              <a:rPr lang="en-US" i="0" baseline="0" dirty="0"/>
              <a:t>is a member of the total coliform group, and should grow on media designed to grow total coliforms.</a:t>
            </a:r>
          </a:p>
          <a:p>
            <a:pPr marL="628650" lvl="1" indent="-171450">
              <a:buFont typeface="Arial" panose="020B0604020202020204" pitchFamily="34" charset="0"/>
              <a:buChar char="•"/>
            </a:pPr>
            <a:r>
              <a:rPr lang="en-US" i="0" baseline="0" dirty="0"/>
              <a:t>This approach is used, in particular, for drinking water testing where the presence or concentration of both total coliforms and </a:t>
            </a:r>
            <a:r>
              <a:rPr lang="en-US" i="1" baseline="0" dirty="0"/>
              <a:t>E. coli </a:t>
            </a:r>
            <a:r>
              <a:rPr lang="en-US" i="0" baseline="0" dirty="0"/>
              <a:t>is relevant</a:t>
            </a:r>
          </a:p>
          <a:p>
            <a:pPr marL="628650" lvl="1" indent="-171450">
              <a:buFont typeface="Arial" panose="020B0604020202020204" pitchFamily="34" charset="0"/>
              <a:buChar char="•"/>
            </a:pPr>
            <a:r>
              <a:rPr lang="en-US" i="0" baseline="0" dirty="0"/>
              <a:t>If the total coliform result is low (e.g., below guideline concentrations such as 126 or 235 CFU/100 mL) some labs will save the time and expense of confirmation and report the concentration of </a:t>
            </a:r>
            <a:r>
              <a:rPr lang="en-US" i="1" baseline="0" dirty="0"/>
              <a:t>E. coli </a:t>
            </a:r>
            <a:r>
              <a:rPr lang="en-US" i="0" baseline="0" dirty="0"/>
              <a:t>as “less than” the measured concentration of total coliforms.</a:t>
            </a:r>
          </a:p>
          <a:p>
            <a:pPr marL="1085850" lvl="2" indent="-171450">
              <a:buFont typeface="Arial" panose="020B0604020202020204" pitchFamily="34" charset="0"/>
              <a:buChar char="•"/>
            </a:pPr>
            <a:r>
              <a:rPr lang="en-US" i="0" baseline="0" dirty="0"/>
              <a:t>This approach, resulting in a “less than” value for </a:t>
            </a:r>
            <a:r>
              <a:rPr lang="en-US" i="1" baseline="0" dirty="0"/>
              <a:t>E. coli </a:t>
            </a:r>
            <a:r>
              <a:rPr lang="en-US" i="0" baseline="0" dirty="0"/>
              <a:t>concentration, is not appropriate for agricultural water monitoring when statistics such as geometric mean and statistical threshold value must be calculated based on </a:t>
            </a:r>
            <a:r>
              <a:rPr lang="en-US" i="1" baseline="0" dirty="0"/>
              <a:t>E. coli </a:t>
            </a:r>
            <a:r>
              <a:rPr lang="en-US" i="0" baseline="0" dirty="0"/>
              <a:t>concentration.</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t>16</a:t>
            </a:fld>
            <a:endParaRPr lang="en-US"/>
          </a:p>
        </p:txBody>
      </p:sp>
    </p:spTree>
    <p:extLst>
      <p:ext uri="{BB962C8B-B14F-4D97-AF65-F5344CB8AC3E}">
        <p14:creationId xmlns:p14="http://schemas.microsoft.com/office/powerpoint/2010/main" val="59899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0CD445-F6A8-4E13-9804-7D4FBC65558E}" type="slidenum">
              <a:rPr lang="en-US" smtClean="0"/>
              <a:t>20</a:t>
            </a:fld>
            <a:endParaRPr lang="en-US"/>
          </a:p>
        </p:txBody>
      </p:sp>
    </p:spTree>
    <p:extLst>
      <p:ext uri="{BB962C8B-B14F-4D97-AF65-F5344CB8AC3E}">
        <p14:creationId xmlns:p14="http://schemas.microsoft.com/office/powerpoint/2010/main" val="208693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1676400"/>
            <a:ext cx="6324600" cy="1935163"/>
          </a:xfrm>
          <a:prstGeom prst="rect">
            <a:avLst/>
          </a:prstGeom>
        </p:spPr>
        <p:txBody>
          <a:bodyPr/>
          <a:lstStyle>
            <a:lvl1pPr>
              <a:defRPr b="1"/>
            </a:lvl1pPr>
          </a:lstStyle>
          <a:p>
            <a:r>
              <a:rPr lang="en-US"/>
              <a:t>Click to edit Master title style</a:t>
            </a:r>
          </a:p>
        </p:txBody>
      </p:sp>
      <p:sp>
        <p:nvSpPr>
          <p:cNvPr id="5" name="Text Placeholder 4"/>
          <p:cNvSpPr>
            <a:spLocks noGrp="1"/>
          </p:cNvSpPr>
          <p:nvPr>
            <p:ph type="body" sz="quarter" idx="10" hasCustomPrompt="1"/>
          </p:nvPr>
        </p:nvSpPr>
        <p:spPr>
          <a:xfrm>
            <a:off x="4305300" y="4191000"/>
            <a:ext cx="3276600" cy="533400"/>
          </a:xfrm>
        </p:spPr>
        <p:txBody>
          <a:bodyPr>
            <a:normAutofit/>
          </a:bodyPr>
          <a:lstStyle>
            <a:lvl1pPr>
              <a:spcBef>
                <a:spcPts val="300"/>
              </a:spcBef>
              <a:defRPr sz="2000"/>
            </a:lvl1pPr>
          </a:lstStyle>
          <a:p>
            <a:pPr lvl="0"/>
            <a:r>
              <a:rPr lang="en-US" dirty="0"/>
              <a:t>Click to edit Location</a:t>
            </a:r>
          </a:p>
        </p:txBody>
      </p:sp>
      <p:sp>
        <p:nvSpPr>
          <p:cNvPr id="6" name="Text Placeholder 4"/>
          <p:cNvSpPr>
            <a:spLocks noGrp="1"/>
          </p:cNvSpPr>
          <p:nvPr>
            <p:ph type="body" sz="quarter" idx="11" hasCustomPrompt="1"/>
          </p:nvPr>
        </p:nvSpPr>
        <p:spPr>
          <a:xfrm>
            <a:off x="5760720" y="5029200"/>
            <a:ext cx="3276600" cy="533400"/>
          </a:xfrm>
        </p:spPr>
        <p:txBody>
          <a:bodyPr>
            <a:normAutofit/>
          </a:bodyPr>
          <a:lstStyle>
            <a:lvl1pPr>
              <a:spcBef>
                <a:spcPts val="300"/>
              </a:spcBef>
              <a:defRPr sz="2000" i="1">
                <a:solidFill>
                  <a:srgbClr val="006F51"/>
                </a:solidFill>
              </a:defRPr>
            </a:lvl1pPr>
          </a:lstStyle>
          <a:p>
            <a:pPr lvl="0"/>
            <a:r>
              <a:rPr lang="en-US" dirty="0"/>
              <a:t>Click to edit Presenter</a:t>
            </a:r>
          </a:p>
        </p:txBody>
      </p:sp>
    </p:spTree>
    <p:extLst>
      <p:ext uri="{BB962C8B-B14F-4D97-AF65-F5344CB8AC3E}">
        <p14:creationId xmlns:p14="http://schemas.microsoft.com/office/powerpoint/2010/main" val="36147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81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30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Picture Placeholder 5"/>
          <p:cNvSpPr>
            <a:spLocks noGrp="1"/>
          </p:cNvSpPr>
          <p:nvPr>
            <p:ph type="pic" sz="quarter" idx="10"/>
          </p:nvPr>
        </p:nvSpPr>
        <p:spPr>
          <a:xfrm>
            <a:off x="457200" y="1676400"/>
            <a:ext cx="8153400" cy="4343400"/>
          </a:xfrm>
        </p:spPr>
        <p:txBody>
          <a:bodyPr/>
          <a:lstStyle>
            <a:lvl1pPr marL="0" indent="0">
              <a:buNone/>
              <a:defRPr/>
            </a:lvl1pPr>
          </a:lstStyle>
          <a:p>
            <a:endParaRPr lang="en-US"/>
          </a:p>
        </p:txBody>
      </p:sp>
    </p:spTree>
    <p:extLst>
      <p:ext uri="{BB962C8B-B14F-4D97-AF65-F5344CB8AC3E}">
        <p14:creationId xmlns:p14="http://schemas.microsoft.com/office/powerpoint/2010/main" val="282496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 name="Text Placeholder 2"/>
          <p:cNvSpPr>
            <a:spLocks noGrp="1"/>
          </p:cNvSpPr>
          <p:nvPr>
            <p:ph idx="1"/>
          </p:nvPr>
        </p:nvSpPr>
        <p:spPr bwMode="auto">
          <a:xfrm>
            <a:off x="457200" y="1676400"/>
            <a:ext cx="4495800" cy="430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5105400" y="1676400"/>
            <a:ext cx="3581400" cy="43042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485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w/ Logo">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4770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600200" y="1905000"/>
            <a:ext cx="6477000" cy="3505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60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2667000" y="1828800"/>
            <a:ext cx="6400800" cy="1524000"/>
          </a:xfrm>
          <a:prstGeom prst="rect">
            <a:avLst/>
          </a:prstGeom>
        </p:spPr>
        <p:txBody>
          <a:bodyPr vert="horz" lIns="91440" tIns="45720" rIns="91440" bIns="45720" rtlCol="0">
            <a:normAutofit/>
          </a:bodyPr>
          <a:lstStyle/>
          <a:p>
            <a:pPr lvl="0"/>
            <a:r>
              <a:rPr lang="en-US" dirty="0"/>
              <a:t>Click to edit Master text styles</a:t>
            </a:r>
          </a:p>
        </p:txBody>
      </p:sp>
      <p:pic>
        <p:nvPicPr>
          <p:cNvPr id="3" name="Picture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851728" y="533400"/>
            <a:ext cx="3656137" cy="792163"/>
          </a:xfrm>
          <a:prstGeom prst="rect">
            <a:avLst/>
          </a:prstGeom>
          <a:solidFill>
            <a:srgbClr val="006F51"/>
          </a:solidFill>
        </p:spPr>
      </p:pic>
      <p:pic>
        <p:nvPicPr>
          <p:cNvPr id="1026" name="Picture 2" descr="Image result for michigan state universit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38800" y="0"/>
            <a:ext cx="3248377"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96939"/>
      </p:ext>
    </p:extLst>
  </p:cSld>
  <p:clrMap bg1="lt1" tx1="dk1" bg2="lt2" tx2="dk2" accent1="accent1" accent2="accent2" accent3="accent3" accent4="accent4" accent5="accent5" accent6="accent6" hlink="hlink" folHlink="folHlink"/>
  <p:sldLayoutIdLst>
    <p:sldLayoutId id="21474839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307259" y="319548"/>
            <a:ext cx="8490153" cy="6153150"/>
          </a:xfrm>
          <a:prstGeom prst="rect">
            <a:avLst/>
          </a:prstGeom>
          <a:solidFill>
            <a:schemeClr val="bg1"/>
          </a:solidFill>
          <a:ln w="38100">
            <a:solidFill>
              <a:srgbClr val="006F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81000" y="1665679"/>
            <a:ext cx="8305800" cy="430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sp>
        <p:nvSpPr>
          <p:cNvPr id="4" name="Oval 3"/>
          <p:cNvSpPr/>
          <p:nvPr userDrawn="1"/>
        </p:nvSpPr>
        <p:spPr>
          <a:xfrm>
            <a:off x="78732" y="63082"/>
            <a:ext cx="1216668" cy="1295400"/>
          </a:xfrm>
          <a:prstGeom prst="ellipse">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496848"/>
      </p:ext>
    </p:extLst>
  </p:cSld>
  <p:clrMap bg1="lt1" tx1="dk1" bg2="lt2" tx2="dk2" accent1="accent1" accent2="accent2" accent3="accent3" accent4="accent4" accent5="accent5" accent6="accent6" hlink="hlink" folHlink="folHlink"/>
  <p:sldLayoutIdLst>
    <p:sldLayoutId id="2147483930" r:id="rId1"/>
    <p:sldLayoutId id="2147483933" r:id="rId2"/>
    <p:sldLayoutId id="2147483916" r:id="rId3"/>
    <p:sldLayoutId id="2147483919" r:id="rId4"/>
    <p:sldLayoutId id="2147483920" r:id="rId5"/>
    <p:sldLayoutId id="2147483934" r:id="rId6"/>
  </p:sldLayoutIdLst>
  <p:hf hdr="0"/>
  <p:txStyles>
    <p:titleStyle>
      <a:lvl1pPr algn="l" rtl="0" eaLnBrk="0" fontAlgn="base" hangingPunct="0">
        <a:spcBef>
          <a:spcPct val="0"/>
        </a:spcBef>
        <a:spcAft>
          <a:spcPct val="0"/>
        </a:spcAft>
        <a:defRPr sz="40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vm.edu/extension/necafs/clearinghouse/resources/maryland-water-testing-laboratories" TargetMode="External"/><Relationship Id="rId13" Type="http://schemas.openxmlformats.org/officeDocument/2006/relationships/hyperlink" Target="https://extension.unh.edu/resources/files/Resource007079_Rep10235.pdf" TargetMode="External"/><Relationship Id="rId18" Type="http://schemas.openxmlformats.org/officeDocument/2006/relationships/hyperlink" Target="https://urldefense.proofpoint.com/v2/url?u=http-3A__foodsafety.wsu.edu_produce-2Dsafety_map_&amp;d=DwMFAg&amp;c=nE__W8dFE-shTxStwXtp0A&amp;r=W7PcJqpLo1zWNnCQ4zDiAw&amp;m=botD8VNPDwZ4dqdUA38hVDOS2K9liVWLbJUAvPsr9NQ&amp;s=39BEWn9m_cGwE2kR85xvl9MojiFpekWRkOlpEE-SWRE&amp;e=" TargetMode="External"/><Relationship Id="rId3" Type="http://schemas.openxmlformats.org/officeDocument/2006/relationships/hyperlink" Target="http://extension.colostate.edu/topic-areas/agriculture/selecting-an-analytical-laboratory-0-520/" TargetMode="External"/><Relationship Id="rId7" Type="http://schemas.openxmlformats.org/officeDocument/2006/relationships/hyperlink" Target="https://drive.google.com/open?id=1tV3gFDxVN1yeWz87gBI7oZJYEv1x7Q9z&amp;usp=sharing" TargetMode="External"/><Relationship Id="rId12" Type="http://schemas.openxmlformats.org/officeDocument/2006/relationships/hyperlink" Target="https://drive.google.com/open?id=10d07BWva-3aZVirm4hPJqdLxg2OlLg1z&amp;usp=sharing" TargetMode="External"/><Relationship Id="rId17" Type="http://schemas.openxmlformats.org/officeDocument/2006/relationships/hyperlink" Target="http://www.vdacs.virginia.gov/pdf/producesfty-watertestinglabs.pdf" TargetMode="External"/><Relationship Id="rId2" Type="http://schemas.openxmlformats.org/officeDocument/2006/relationships/notesSlide" Target="../notesSlides/notesSlide1.xml"/><Relationship Id="rId16" Type="http://schemas.openxmlformats.org/officeDocument/2006/relationships/hyperlink" Target="https://www.google.com/maps/d/u/0/viewer?mid=1QocjtupAUNyzMVZxwkA9bVVxXN0HAtt4&amp;ll=37.88537301978451,-78.2973091&amp;z=7" TargetMode="External"/><Relationship Id="rId1" Type="http://schemas.openxmlformats.org/officeDocument/2006/relationships/slideLayout" Target="../slideLayouts/slideLayout3.xml"/><Relationship Id="rId6" Type="http://schemas.openxmlformats.org/officeDocument/2006/relationships/hyperlink" Target="https://www.safeproduce.cals.iastate.edu/files/List%20of%20Certified%20Water%20Testing%20Laboratories%20in%20Iowa.pdf" TargetMode="External"/><Relationship Id="rId11" Type="http://schemas.openxmlformats.org/officeDocument/2006/relationships/hyperlink" Target="https://www.google.com/maps/d/viewer?mid=1pr8H3J6WTXU1Y-0bI3iGH_syd1yOdxJz&amp;ll=46.17885743152098,-93.58681924999996&amp;z=7" TargetMode="External"/><Relationship Id="rId5" Type="http://schemas.openxmlformats.org/officeDocument/2006/relationships/hyperlink" Target="https://drive.google.com/open?id=14GPRQi7Iy5r5G7IHnNoHb7uoOfk2sXw5&amp;usp=sharing" TargetMode="External"/><Relationship Id="rId15" Type="http://schemas.openxmlformats.org/officeDocument/2006/relationships/hyperlink" Target="https://slphreporting.ncpublichealth.com/EnvironmentalSciences/Certification/CertifiedLaboratory.asp" TargetMode="External"/><Relationship Id="rId10" Type="http://schemas.openxmlformats.org/officeDocument/2006/relationships/hyperlink" Target="http://msue.anr.msu.edu/news/find_the_right_water_testing_lab_for_food_safety_modernization_act_produce" TargetMode="External"/><Relationship Id="rId19" Type="http://schemas.openxmlformats.org/officeDocument/2006/relationships/hyperlink" Target="https://secure-web.cisco.com/10jvQKbQKnptY2iFgyU2nULmd7A_UnGB8uHGOUireyDvVQYO_5hbZciZbsdjP_355veNJydcbgH97Eo58hj8FrUOeEzup2IrYQmj3oIaf0gPM0iTD-W48V7dVgw0T6uv7oIBwt6yVslrfVGLe7XWFFF5zMlecTIqRCytYyRtAVZRmmGn5gsrJu_AVTqP5xkNPYUr0oX6uIXYsDw63gEg9ktzemAMynzZFl2paz_xRJ8d_2GFw4gW-ANtDaM-k1bKn5RnMC24z7PfoSyrhb60XpA/https:/drive.google.com/open?id=1x3AlIv_EO9S7ZvQBZDF9BPZ1I5qlTQOu&amp;usp=sharing" TargetMode="External"/><Relationship Id="rId4" Type="http://schemas.openxmlformats.org/officeDocument/2006/relationships/hyperlink" Target="http://manoa.hawaii.edu/ctahr/farmfoodsafety/food-water-testing-laboratories/" TargetMode="External"/><Relationship Id="rId9" Type="http://schemas.openxmlformats.org/officeDocument/2006/relationships/hyperlink" Target="https://ag.umass.edu/resources/food-safety/for-farmers/agricultural-water" TargetMode="External"/><Relationship Id="rId14" Type="http://schemas.openxmlformats.org/officeDocument/2006/relationships/hyperlink" Target="https://onfarmfoodsafety.rutgers.edu/resour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federalregister.gov/documents/2017/09/13/2017-19434/standards-for-the-growing-harvesting-packing-and-holding-of-produce-for-human-consumption-extension" TargetMode="External"/><Relationship Id="rId3" Type="http://schemas.openxmlformats.org/officeDocument/2006/relationships/hyperlink" Target="https://producesafetyalliance.cornell.edu/sites/producesafetyalliance.cornell.edu/files/shared/documents/Water-Analysis.pdf" TargetMode="External"/><Relationship Id="rId7" Type="http://schemas.openxmlformats.org/officeDocument/2006/relationships/hyperlink" Target="https://www.fda.gov/Food/GuidanceRegulation/FSMA/ucm472501.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da.gov/Food/FoodScienceResearch/LaboratoryMethods/ucm575251.htm" TargetMode="External"/><Relationship Id="rId5" Type="http://schemas.openxmlformats.org/officeDocument/2006/relationships/hyperlink" Target="http://wcfs.ucdavis.edu/" TargetMode="External"/><Relationship Id="rId4" Type="http://schemas.openxmlformats.org/officeDocument/2006/relationships/hyperlink" Target="https://producesafetyalliance.cornell.edu/sites/producesafetyalliance.cornell.edu/files/shared/documents/2017%20GM%20STV%20Worksheet%20v1.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uvm.edu/extension/necafs/clearinghouse/hom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uvm.edu/extension/necafs/clearinghous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09344" y="1447800"/>
            <a:ext cx="7162800" cy="1143000"/>
          </a:xfrm>
        </p:spPr>
        <p:txBody>
          <a:bodyPr/>
          <a:lstStyle/>
          <a:p>
            <a:r>
              <a:rPr lang="en-US" sz="3200" dirty="0"/>
              <a:t>Information to Share with Laboratories:</a:t>
            </a:r>
            <a:br>
              <a:rPr lang="en-US" sz="3600" dirty="0"/>
            </a:br>
            <a:r>
              <a:rPr lang="en-US" sz="3600" dirty="0"/>
              <a:t>FSMA Produce Safety Rule</a:t>
            </a:r>
            <a:br>
              <a:rPr lang="en-US" sz="3600" dirty="0"/>
            </a:br>
            <a:r>
              <a:rPr lang="en-US" sz="3600" dirty="0"/>
              <a:t>Water Quality Testing Requirements for Farms</a:t>
            </a:r>
          </a:p>
        </p:txBody>
      </p:sp>
      <p:sp>
        <p:nvSpPr>
          <p:cNvPr id="2" name="Text Placeholder 1"/>
          <p:cNvSpPr>
            <a:spLocks noGrp="1"/>
          </p:cNvSpPr>
          <p:nvPr>
            <p:ph type="body" sz="quarter" idx="10"/>
          </p:nvPr>
        </p:nvSpPr>
        <p:spPr>
          <a:xfrm>
            <a:off x="533400" y="3244074"/>
            <a:ext cx="5105400" cy="2166126"/>
          </a:xfrm>
          <a:ln>
            <a:solidFill>
              <a:schemeClr val="tx1"/>
            </a:solidFill>
          </a:ln>
        </p:spPr>
        <p:txBody>
          <a:bodyPr>
            <a:normAutofit fontScale="70000" lnSpcReduction="20000"/>
          </a:bodyPr>
          <a:lstStyle/>
          <a:p>
            <a:r>
              <a:rPr lang="en-US" dirty="0"/>
              <a:t>Excerpted and adapted from a webinar the Produce Safety Alliance prepared with Michigan State University for presentation 22 June 2018</a:t>
            </a:r>
          </a:p>
          <a:p>
            <a:endParaRPr lang="en-US" dirty="0"/>
          </a:p>
          <a:p>
            <a:r>
              <a:rPr lang="en-US" dirty="0"/>
              <a:t>The Webinar was influential in development of lists and maps of water testing laboratories for farms in several States</a:t>
            </a:r>
          </a:p>
        </p:txBody>
      </p:sp>
      <p:sp>
        <p:nvSpPr>
          <p:cNvPr id="5" name="Text Box 2"/>
          <p:cNvSpPr txBox="1">
            <a:spLocks noChangeArrowheads="1"/>
          </p:cNvSpPr>
          <p:nvPr/>
        </p:nvSpPr>
        <p:spPr bwMode="auto">
          <a:xfrm>
            <a:off x="5771794" y="3229119"/>
            <a:ext cx="2800350" cy="2990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Maps or lists of labs for ag water testing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Colorado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lab selection guidance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Hawaii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Iowa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map</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Kansas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Maryland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Massachusetts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Michigan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fact sheet</a:t>
            </a:r>
            <a:r>
              <a:rPr lang="en-US" sz="1100">
                <a:effectLst/>
                <a:latin typeface="Calibri" panose="020F0502020204030204" pitchFamily="34" charset="0"/>
                <a:ea typeface="Calibri" panose="020F0502020204030204" pitchFamily="34" charset="0"/>
                <a:cs typeface="Times New Roman" panose="02020603050405020304" pitchFamily="18" charset="0"/>
              </a:rPr>
              <a:t> with map and list</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Minnesota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Missouri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New Hampshire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New Jersey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North Carolina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Virginia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map</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Washington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Wisconsin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map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81000" y="6050404"/>
            <a:ext cx="1837234" cy="338554"/>
          </a:xfrm>
          <a:prstGeom prst="rect">
            <a:avLst/>
          </a:prstGeom>
          <a:solidFill>
            <a:schemeClr val="bg2"/>
          </a:solidFill>
          <a:ln>
            <a:solidFill>
              <a:schemeClr val="tx1"/>
            </a:solidFill>
          </a:ln>
        </p:spPr>
        <p:txBody>
          <a:bodyPr wrap="none" rtlCol="0">
            <a:spAutoFit/>
          </a:bodyPr>
          <a:lstStyle/>
          <a:p>
            <a:r>
              <a:rPr lang="en-US" sz="1600" i="1" dirty="0"/>
              <a:t>Version 1/31/2019</a:t>
            </a:r>
          </a:p>
        </p:txBody>
      </p:sp>
    </p:spTree>
    <p:extLst>
      <p:ext uri="{BB962C8B-B14F-4D97-AF65-F5344CB8AC3E}">
        <p14:creationId xmlns:p14="http://schemas.microsoft.com/office/powerpoint/2010/main" val="85395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PSR:</a:t>
            </a:r>
            <a:br>
              <a:rPr lang="en-US" dirty="0"/>
            </a:br>
            <a:r>
              <a:rPr lang="en-US" dirty="0"/>
              <a:t>Core Requirements for Water</a:t>
            </a:r>
          </a:p>
        </p:txBody>
      </p:sp>
      <p:sp>
        <p:nvSpPr>
          <p:cNvPr id="3" name="Text Placeholder 2"/>
          <p:cNvSpPr>
            <a:spLocks noGrp="1"/>
          </p:cNvSpPr>
          <p:nvPr>
            <p:ph type="body" sz="quarter" idx="10"/>
          </p:nvPr>
        </p:nvSpPr>
        <p:spPr>
          <a:xfrm>
            <a:off x="457200" y="1676400"/>
            <a:ext cx="8229600" cy="4114800"/>
          </a:xfrm>
        </p:spPr>
        <p:txBody>
          <a:bodyPr/>
          <a:lstStyle/>
          <a:p>
            <a:r>
              <a:rPr lang="en-US" dirty="0"/>
              <a:t>Farms must inspect the </a:t>
            </a:r>
            <a:r>
              <a:rPr lang="en-US" u="sng" dirty="0"/>
              <a:t>agricultural</a:t>
            </a:r>
            <a:r>
              <a:rPr lang="en-US" dirty="0"/>
              <a:t> water system, </a:t>
            </a:r>
            <a:br>
              <a:rPr lang="en-US" dirty="0"/>
            </a:br>
            <a:r>
              <a:rPr lang="en-US" dirty="0"/>
              <a:t>at least annually</a:t>
            </a:r>
          </a:p>
          <a:p>
            <a:pPr lvl="1"/>
            <a:r>
              <a:rPr lang="en-US" dirty="0"/>
              <a:t>Identify potential hazards to water quality</a:t>
            </a:r>
          </a:p>
          <a:p>
            <a:pPr lvl="1"/>
            <a:r>
              <a:rPr lang="en-US" dirty="0"/>
              <a:t>Ensure the system is in good repair</a:t>
            </a:r>
          </a:p>
          <a:p>
            <a:r>
              <a:rPr lang="en-US" dirty="0"/>
              <a:t>Farms must know the quality of </a:t>
            </a:r>
            <a:r>
              <a:rPr lang="en-US" u="sng" dirty="0"/>
              <a:t>agricultural</a:t>
            </a:r>
            <a:r>
              <a:rPr lang="en-US" dirty="0"/>
              <a:t> water</a:t>
            </a:r>
          </a:p>
          <a:p>
            <a:pPr lvl="1"/>
            <a:r>
              <a:rPr lang="en-US" dirty="0"/>
              <a:t>Routine testing during the growing season</a:t>
            </a:r>
          </a:p>
          <a:p>
            <a:pPr lvl="1"/>
            <a:r>
              <a:rPr lang="en-US" dirty="0"/>
              <a:t>Quantitative analysis for generic </a:t>
            </a:r>
            <a:r>
              <a:rPr lang="en-US" i="1" dirty="0"/>
              <a:t>E. coli</a:t>
            </a:r>
            <a:endParaRPr lang="en-US" dirty="0"/>
          </a:p>
          <a:p>
            <a:r>
              <a:rPr lang="en-US" dirty="0"/>
              <a:t>Farms must maintain the quality of </a:t>
            </a:r>
            <a:r>
              <a:rPr lang="en-US" u="sng" dirty="0"/>
              <a:t>agricultural</a:t>
            </a:r>
            <a:r>
              <a:rPr lang="en-US" dirty="0"/>
              <a:t> water</a:t>
            </a:r>
          </a:p>
          <a:p>
            <a:pPr lvl="1"/>
            <a:r>
              <a:rPr lang="en-US" dirty="0"/>
              <a:t>“Safe and of adequate sanitary quality for its intended use” and meets numeric criteria for the designated use</a:t>
            </a:r>
          </a:p>
        </p:txBody>
      </p:sp>
    </p:spTree>
    <p:extLst>
      <p:ext uri="{BB962C8B-B14F-4D97-AF65-F5344CB8AC3E}">
        <p14:creationId xmlns:p14="http://schemas.microsoft.com/office/powerpoint/2010/main" val="79931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Not All Water is Covered</a:t>
            </a:r>
          </a:p>
        </p:txBody>
      </p:sp>
      <p:sp>
        <p:nvSpPr>
          <p:cNvPr id="3" name="Content Placeholder 2"/>
          <p:cNvSpPr>
            <a:spLocks noGrp="1"/>
          </p:cNvSpPr>
          <p:nvPr>
            <p:ph idx="1"/>
          </p:nvPr>
        </p:nvSpPr>
        <p:spPr>
          <a:xfrm>
            <a:off x="457200" y="1447800"/>
            <a:ext cx="8229600" cy="3505200"/>
          </a:xfrm>
        </p:spPr>
        <p:txBody>
          <a:bodyPr/>
          <a:lstStyle/>
          <a:p>
            <a:r>
              <a:rPr lang="en-US" b="1" u="sng" dirty="0">
                <a:solidFill>
                  <a:srgbClr val="006F51"/>
                </a:solidFill>
              </a:rPr>
              <a:t>Agricultural</a:t>
            </a:r>
            <a:r>
              <a:rPr lang="en-US" dirty="0">
                <a:solidFill>
                  <a:schemeClr val="tx1"/>
                </a:solidFill>
              </a:rPr>
              <a:t> water used with a direct water application method</a:t>
            </a:r>
            <a:r>
              <a:rPr lang="en-US" i="1" dirty="0">
                <a:solidFill>
                  <a:schemeClr val="tx1"/>
                </a:solidFill>
              </a:rPr>
              <a:t> </a:t>
            </a:r>
            <a:r>
              <a:rPr lang="en-US" dirty="0">
                <a:solidFill>
                  <a:schemeClr val="tx1"/>
                </a:solidFill>
              </a:rPr>
              <a:t>to covered produce</a:t>
            </a:r>
          </a:p>
          <a:p>
            <a:pPr marL="646818" lvl="1" indent="-176405" defTabSz="940826">
              <a:buFont typeface="Arial" pitchFamily="34" charset="0"/>
              <a:buChar char="•"/>
              <a:defRPr/>
            </a:pPr>
            <a:r>
              <a:rPr lang="en-US" sz="2200" b="1" dirty="0">
                <a:solidFill>
                  <a:schemeClr val="tx1"/>
                </a:solidFill>
              </a:rPr>
              <a:t>Agricultural water </a:t>
            </a:r>
            <a:r>
              <a:rPr lang="en-US" sz="2200" dirty="0">
                <a:solidFill>
                  <a:schemeClr val="tx1"/>
                </a:solidFill>
              </a:rPr>
              <a:t>means water used in covered activities on covered produce where water is intended to, or is likely to, </a:t>
            </a:r>
            <a:r>
              <a:rPr lang="en-US" sz="2200" b="1" dirty="0">
                <a:solidFill>
                  <a:srgbClr val="006F51"/>
                </a:solidFill>
              </a:rPr>
              <a:t>contact covered produce or food contact surfaces</a:t>
            </a:r>
            <a:r>
              <a:rPr lang="en-US" sz="2200" dirty="0">
                <a:solidFill>
                  <a:schemeClr val="tx1"/>
                </a:solidFill>
              </a:rPr>
              <a:t>. </a:t>
            </a:r>
          </a:p>
          <a:p>
            <a:pPr marL="646818" lvl="1" indent="-176405" defTabSz="940826">
              <a:buFont typeface="Arial" pitchFamily="34" charset="0"/>
              <a:buChar char="•"/>
              <a:defRPr/>
            </a:pPr>
            <a:r>
              <a:rPr lang="en-US" sz="2200" b="1" dirty="0">
                <a:solidFill>
                  <a:schemeClr val="tx1"/>
                </a:solidFill>
              </a:rPr>
              <a:t>Direct water application method </a:t>
            </a:r>
            <a:r>
              <a:rPr lang="en-US" sz="2200" dirty="0">
                <a:solidFill>
                  <a:schemeClr val="tx1"/>
                </a:solidFill>
              </a:rPr>
              <a:t>means using agricultural water in a manner whereby the water is intended to, or is likely to, </a:t>
            </a:r>
            <a:r>
              <a:rPr lang="en-US" sz="2200" b="1" dirty="0">
                <a:solidFill>
                  <a:srgbClr val="006F51"/>
                </a:solidFill>
              </a:rPr>
              <a:t>contact covered produce or food contact surfaces </a:t>
            </a:r>
            <a:r>
              <a:rPr lang="en-US" sz="2200" dirty="0">
                <a:solidFill>
                  <a:schemeClr val="tx1"/>
                </a:solidFill>
              </a:rPr>
              <a:t>during use of the water.</a:t>
            </a:r>
          </a:p>
          <a:p>
            <a:pPr marL="646818" lvl="1" indent="-176405" defTabSz="940826">
              <a:buFont typeface="Arial" pitchFamily="34" charset="0"/>
              <a:buChar char="•"/>
              <a:defRPr/>
            </a:pPr>
            <a:r>
              <a:rPr lang="en-US" sz="2200" b="1" dirty="0">
                <a:solidFill>
                  <a:schemeClr val="tx1"/>
                </a:solidFill>
              </a:rPr>
              <a:t>Covered produce </a:t>
            </a:r>
            <a:r>
              <a:rPr lang="en-US" sz="2200" dirty="0">
                <a:solidFill>
                  <a:schemeClr val="tx1"/>
                </a:solidFill>
              </a:rPr>
              <a:t>means produce that is subject to the Produce Safety Rule.  The term “covered produce” refers to the </a:t>
            </a:r>
            <a:r>
              <a:rPr lang="en-US" sz="2200" b="1" dirty="0">
                <a:solidFill>
                  <a:srgbClr val="006F51"/>
                </a:solidFill>
              </a:rPr>
              <a:t>harvestable or harvested part of the crop.</a:t>
            </a:r>
            <a:endParaRPr lang="en-US" sz="2200" b="1" u="sng" dirty="0">
              <a:solidFill>
                <a:srgbClr val="006F51"/>
              </a:solidFill>
            </a:endParaRPr>
          </a:p>
        </p:txBody>
      </p:sp>
    </p:spTree>
    <p:extLst>
      <p:ext uri="{BB962C8B-B14F-4D97-AF65-F5344CB8AC3E}">
        <p14:creationId xmlns:p14="http://schemas.microsoft.com/office/powerpoint/2010/main" val="359585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24881"/>
            <a:ext cx="8077200" cy="1200329"/>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 112.44(b): </a:t>
            </a:r>
            <a:r>
              <a:rPr lang="en-US" i="1" dirty="0">
                <a:latin typeface="Times New Roman" panose="02020603050405020304" pitchFamily="18" charset="0"/>
                <a:cs typeface="Times New Roman" panose="02020603050405020304" pitchFamily="18" charset="0"/>
              </a:rPr>
              <a:t>When you use agricultural water </a:t>
            </a:r>
            <a:r>
              <a:rPr lang="en-US" b="1" i="1" dirty="0">
                <a:solidFill>
                  <a:srgbClr val="006F51"/>
                </a:solidFill>
                <a:latin typeface="Times New Roman" panose="02020603050405020304" pitchFamily="18" charset="0"/>
                <a:cs typeface="Times New Roman" panose="02020603050405020304" pitchFamily="18" charset="0"/>
              </a:rPr>
              <a:t>during growing activities</a:t>
            </a:r>
            <a:r>
              <a:rPr lang="en-US" i="1" dirty="0">
                <a:solidFill>
                  <a:srgbClr val="006F51"/>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for covered produce (other than sprouts) using a </a:t>
            </a:r>
            <a:r>
              <a:rPr lang="en-US" b="1" i="1" dirty="0">
                <a:solidFill>
                  <a:srgbClr val="006F51"/>
                </a:solidFill>
                <a:latin typeface="Times New Roman" panose="02020603050405020304" pitchFamily="18" charset="0"/>
                <a:cs typeface="Times New Roman" panose="02020603050405020304" pitchFamily="18" charset="0"/>
              </a:rPr>
              <a:t>direct water application method</a:t>
            </a:r>
            <a:r>
              <a:rPr lang="en-US" i="1" dirty="0">
                <a:latin typeface="Times New Roman" panose="02020603050405020304" pitchFamily="18" charset="0"/>
                <a:cs typeface="Times New Roman" panose="02020603050405020304" pitchFamily="18" charset="0"/>
              </a:rPr>
              <a:t>, the following criteria apply (unless you establish and use alternative criteria in accordance with § 112.49): (sub bullets deleted)</a:t>
            </a:r>
            <a:endParaRPr lang="en-US"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Criteria for Production Water</a:t>
            </a:r>
          </a:p>
        </p:txBody>
      </p:sp>
      <p:sp>
        <p:nvSpPr>
          <p:cNvPr id="3" name="Text Placeholder 2"/>
          <p:cNvSpPr>
            <a:spLocks noGrp="1"/>
          </p:cNvSpPr>
          <p:nvPr>
            <p:ph type="body" sz="quarter" idx="10"/>
          </p:nvPr>
        </p:nvSpPr>
        <p:spPr>
          <a:xfrm>
            <a:off x="457200" y="2743200"/>
            <a:ext cx="8229600" cy="2572941"/>
          </a:xfrm>
          <a:solidFill>
            <a:schemeClr val="bg1">
              <a:alpha val="75000"/>
            </a:schemeClr>
          </a:solidFill>
        </p:spPr>
        <p:txBody>
          <a:bodyPr/>
          <a:lstStyle/>
          <a:p>
            <a:r>
              <a:rPr lang="en-US" dirty="0"/>
              <a:t>Summary</a:t>
            </a:r>
          </a:p>
          <a:p>
            <a:pPr lvl="1"/>
            <a:r>
              <a:rPr lang="en-US" dirty="0">
                <a:latin typeface="Calibri" panose="020F0502020204030204" pitchFamily="34" charset="0"/>
              </a:rPr>
              <a:t>For water used during production, two statistics based on long-term </a:t>
            </a:r>
            <a:r>
              <a:rPr lang="en-US" i="1" dirty="0">
                <a:latin typeface="Calibri" panose="020F0502020204030204" pitchFamily="34" charset="0"/>
              </a:rPr>
              <a:t>E. coli </a:t>
            </a:r>
            <a:r>
              <a:rPr lang="en-US" dirty="0">
                <a:latin typeface="Calibri" panose="020F0502020204030204" pitchFamily="34" charset="0"/>
              </a:rPr>
              <a:t>test results are used as criteria:</a:t>
            </a:r>
          </a:p>
          <a:p>
            <a:pPr lvl="2"/>
            <a:r>
              <a:rPr lang="en-US" sz="2400" dirty="0">
                <a:latin typeface="Calibri" panose="020F0502020204030204" pitchFamily="34" charset="0"/>
              </a:rPr>
              <a:t>Geometric Mean of </a:t>
            </a:r>
            <a:r>
              <a:rPr lang="en-US" sz="2400" b="1" dirty="0">
                <a:solidFill>
                  <a:srgbClr val="006F51"/>
                </a:solidFill>
                <a:latin typeface="Calibri" panose="020F0502020204030204" pitchFamily="34" charset="0"/>
              </a:rPr>
              <a:t>126 or less </a:t>
            </a:r>
            <a:r>
              <a:rPr lang="en-US" sz="2400" dirty="0">
                <a:latin typeface="Calibri" panose="020F0502020204030204" pitchFamily="34" charset="0"/>
              </a:rPr>
              <a:t>CFU/100 mL of water </a:t>
            </a:r>
            <a:r>
              <a:rPr lang="en-US" sz="2400" b="1" u="sng" dirty="0">
                <a:latin typeface="Calibri" panose="020F0502020204030204" pitchFamily="34" charset="0"/>
              </a:rPr>
              <a:t>AND</a:t>
            </a:r>
          </a:p>
          <a:p>
            <a:pPr lvl="2"/>
            <a:r>
              <a:rPr lang="en-US" sz="2400" dirty="0">
                <a:latin typeface="Calibri" panose="020F0502020204030204" pitchFamily="34" charset="0"/>
              </a:rPr>
              <a:t>Statistical Threshold Value of </a:t>
            </a:r>
            <a:r>
              <a:rPr lang="en-US" sz="2400" b="1" dirty="0">
                <a:solidFill>
                  <a:srgbClr val="006F51"/>
                </a:solidFill>
                <a:latin typeface="Calibri" panose="020F0502020204030204" pitchFamily="34" charset="0"/>
              </a:rPr>
              <a:t>410 or less </a:t>
            </a:r>
            <a:r>
              <a:rPr lang="en-US" sz="2400" dirty="0">
                <a:latin typeface="Calibri" panose="020F0502020204030204" pitchFamily="34" charset="0"/>
              </a:rPr>
              <a:t>CFU/100 mL</a:t>
            </a:r>
            <a:endParaRPr lang="en-US" sz="2400" dirty="0"/>
          </a:p>
        </p:txBody>
      </p:sp>
    </p:spTree>
    <p:extLst>
      <p:ext uri="{BB962C8B-B14F-4D97-AF65-F5344CB8AC3E}">
        <p14:creationId xmlns:p14="http://schemas.microsoft.com/office/powerpoint/2010/main" val="97218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 About Production Water Criteria</a:t>
            </a:r>
          </a:p>
        </p:txBody>
      </p:sp>
      <p:sp>
        <p:nvSpPr>
          <p:cNvPr id="3" name="Text Placeholder 2"/>
          <p:cNvSpPr>
            <a:spLocks noGrp="1"/>
          </p:cNvSpPr>
          <p:nvPr>
            <p:ph type="body" sz="quarter" idx="10"/>
          </p:nvPr>
        </p:nvSpPr>
        <p:spPr/>
        <p:txBody>
          <a:bodyPr/>
          <a:lstStyle/>
          <a:p>
            <a:pPr marL="0" indent="0">
              <a:buNone/>
            </a:pPr>
            <a:r>
              <a:rPr lang="en-US" sz="2400" b="1" dirty="0">
                <a:solidFill>
                  <a:srgbClr val="006F51"/>
                </a:solidFill>
              </a:rPr>
              <a:t>FDA is re-evaluating the criteria and other requirements</a:t>
            </a:r>
          </a:p>
          <a:p>
            <a:r>
              <a:rPr lang="en-US" sz="2400" dirty="0"/>
              <a:t>There is no single-sample maximum in the Produce Rule</a:t>
            </a:r>
          </a:p>
          <a:p>
            <a:pPr lvl="1"/>
            <a:r>
              <a:rPr lang="en-US" sz="2000" dirty="0"/>
              <a:t>This is different from some audit standards, like LGMA</a:t>
            </a:r>
          </a:p>
          <a:p>
            <a:pPr lvl="1"/>
            <a:r>
              <a:rPr lang="en-US" sz="2000" dirty="0"/>
              <a:t>There is no action level other than the calculated statistics</a:t>
            </a:r>
          </a:p>
          <a:p>
            <a:r>
              <a:rPr lang="en-US" sz="2400" dirty="0"/>
              <a:t>The grower, the lab, or somebody else will need to calculate the statistics (GM and STV) for the farm</a:t>
            </a:r>
          </a:p>
          <a:p>
            <a:pPr lvl="1"/>
            <a:r>
              <a:rPr lang="en-US" sz="2000" dirty="0"/>
              <a:t>The statistics are calculated similar to the EPA 2012 Recreational Water Quality Criteria but generally use a 4-year data set</a:t>
            </a:r>
          </a:p>
        </p:txBody>
      </p:sp>
      <p:sp>
        <p:nvSpPr>
          <p:cNvPr id="11" name="Rectangle 10"/>
          <p:cNvSpPr/>
          <p:nvPr/>
        </p:nvSpPr>
        <p:spPr>
          <a:xfrm>
            <a:off x="447261" y="5096470"/>
            <a:ext cx="3210339" cy="923330"/>
          </a:xfrm>
          <a:prstGeom prst="rect">
            <a:avLst/>
          </a:prstGeom>
          <a:ln>
            <a:solidFill>
              <a:schemeClr val="tx1"/>
            </a:solidFill>
          </a:ln>
        </p:spPr>
        <p:txBody>
          <a:bodyPr wrap="square">
            <a:spAutoFit/>
          </a:bodyPr>
          <a:lstStyle/>
          <a:p>
            <a:pPr marL="0" lvl="2"/>
            <a:r>
              <a:rPr lang="en-US" dirty="0">
                <a:solidFill>
                  <a:prstClr val="black"/>
                </a:solidFill>
              </a:rPr>
              <a:t>The geometric mean (GM) is a log-scale average, the “typical” value</a:t>
            </a:r>
          </a:p>
        </p:txBody>
      </p:sp>
      <p:sp>
        <p:nvSpPr>
          <p:cNvPr id="12" name="Rectangle 11"/>
          <p:cNvSpPr/>
          <p:nvPr/>
        </p:nvSpPr>
        <p:spPr>
          <a:xfrm>
            <a:off x="3972340" y="5096470"/>
            <a:ext cx="4714460" cy="923330"/>
          </a:xfrm>
          <a:prstGeom prst="rect">
            <a:avLst/>
          </a:prstGeom>
          <a:ln>
            <a:solidFill>
              <a:schemeClr val="tx1"/>
            </a:solidFill>
          </a:ln>
        </p:spPr>
        <p:txBody>
          <a:bodyPr wrap="square">
            <a:spAutoFit/>
          </a:bodyPr>
          <a:lstStyle/>
          <a:p>
            <a:pPr marL="0" lvl="2"/>
            <a:r>
              <a:rPr lang="en-US" dirty="0">
                <a:solidFill>
                  <a:prstClr val="black"/>
                </a:solidFill>
              </a:rPr>
              <a:t>The statistical threshold value (STV) is a measure of variability, the estimated “high range” value (approximated 90</a:t>
            </a:r>
            <a:r>
              <a:rPr lang="en-US" baseline="30000" dirty="0">
                <a:solidFill>
                  <a:prstClr val="black"/>
                </a:solidFill>
              </a:rPr>
              <a:t>th</a:t>
            </a:r>
            <a:r>
              <a:rPr lang="en-US" dirty="0">
                <a:solidFill>
                  <a:prstClr val="black"/>
                </a:solidFill>
              </a:rPr>
              <a:t> percentile)</a:t>
            </a:r>
          </a:p>
        </p:txBody>
      </p:sp>
    </p:spTree>
    <p:extLst>
      <p:ext uri="{BB962C8B-B14F-4D97-AF65-F5344CB8AC3E}">
        <p14:creationId xmlns:p14="http://schemas.microsoft.com/office/powerpoint/2010/main" val="69056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Information About Production Water Criteria</a:t>
            </a:r>
            <a:endParaRPr lang="en-US" dirty="0"/>
          </a:p>
        </p:txBody>
      </p:sp>
      <p:sp>
        <p:nvSpPr>
          <p:cNvPr id="3" name="Text Placeholder 2"/>
          <p:cNvSpPr>
            <a:spLocks noGrp="1"/>
          </p:cNvSpPr>
          <p:nvPr>
            <p:ph type="body" sz="quarter" idx="10"/>
          </p:nvPr>
        </p:nvSpPr>
        <p:spPr>
          <a:xfrm>
            <a:off x="457200" y="1752600"/>
            <a:ext cx="8229600" cy="4114800"/>
          </a:xfrm>
        </p:spPr>
        <p:txBody>
          <a:bodyPr/>
          <a:lstStyle/>
          <a:p>
            <a:r>
              <a:rPr lang="en-US" dirty="0"/>
              <a:t>The statistics (GM and STV) are called a </a:t>
            </a:r>
            <a:r>
              <a:rPr lang="en-US" b="1" dirty="0">
                <a:solidFill>
                  <a:srgbClr val="006F51"/>
                </a:solidFill>
              </a:rPr>
              <a:t>Microbial Water Quality Profile</a:t>
            </a:r>
            <a:r>
              <a:rPr lang="en-US" dirty="0"/>
              <a:t> (MWQP)</a:t>
            </a:r>
          </a:p>
          <a:p>
            <a:pPr lvl="1"/>
            <a:r>
              <a:rPr lang="en-US" dirty="0"/>
              <a:t>Spreadsheets and extension documents are available</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5813" y="3210818"/>
            <a:ext cx="4767835" cy="1429330"/>
          </a:xfrm>
          <a:prstGeom prst="rect">
            <a:avLst/>
          </a:prstGeom>
          <a:ln w="19050">
            <a:solidFill>
              <a:schemeClr val="tx1"/>
            </a:solidFill>
          </a:ln>
        </p:spPr>
      </p:pic>
      <p:sp>
        <p:nvSpPr>
          <p:cNvPr id="9" name="Rectangle 8"/>
          <p:cNvSpPr/>
          <p:nvPr/>
        </p:nvSpPr>
        <p:spPr>
          <a:xfrm>
            <a:off x="748567" y="3509984"/>
            <a:ext cx="2765116" cy="830997"/>
          </a:xfrm>
          <a:prstGeom prst="rect">
            <a:avLst/>
          </a:prstGeom>
          <a:solidFill>
            <a:schemeClr val="bg1">
              <a:lumMod val="85000"/>
            </a:schemeClr>
          </a:solidFill>
          <a:ln>
            <a:solidFill>
              <a:schemeClr val="tx1"/>
            </a:solidFill>
          </a:ln>
        </p:spPr>
        <p:txBody>
          <a:bodyPr wrap="none">
            <a:spAutoFit/>
          </a:bodyPr>
          <a:lstStyle/>
          <a:p>
            <a:r>
              <a:rPr lang="en-US" sz="1200" b="1" dirty="0"/>
              <a:t>Publicly-Available Calculator Tools </a:t>
            </a:r>
          </a:p>
          <a:p>
            <a:pPr marL="285750" indent="-285750">
              <a:buFont typeface="Arial" panose="020B0604020202020204" pitchFamily="34" charset="0"/>
              <a:buChar char="•"/>
            </a:pPr>
            <a:r>
              <a:rPr lang="en-US" sz="1200" dirty="0"/>
              <a:t>wcfs.ucdavis.edu/</a:t>
            </a:r>
          </a:p>
          <a:p>
            <a:pPr marL="285750" indent="-285750">
              <a:buFont typeface="Arial" panose="020B0604020202020204" pitchFamily="34" charset="0"/>
              <a:buChar char="•"/>
            </a:pPr>
            <a:r>
              <a:rPr lang="en-US" sz="1200" dirty="0"/>
              <a:t>agwater.arizona.edu/</a:t>
            </a:r>
          </a:p>
          <a:p>
            <a:pPr marL="285750" indent="-285750">
              <a:buFont typeface="Arial" panose="020B0604020202020204" pitchFamily="34" charset="0"/>
              <a:buChar char="•"/>
            </a:pPr>
            <a:r>
              <a:rPr lang="en-US" sz="1200" dirty="0"/>
              <a:t>agwater.arizona.edu/</a:t>
            </a:r>
            <a:r>
              <a:rPr lang="en-US" sz="1200" dirty="0" err="1"/>
              <a:t>onlinecalc</a:t>
            </a:r>
            <a:r>
              <a:rPr lang="en-US" sz="1200" dirty="0"/>
              <a:t>/</a:t>
            </a:r>
          </a:p>
        </p:txBody>
      </p:sp>
      <p:sp>
        <p:nvSpPr>
          <p:cNvPr id="10" name="Rectangle 9"/>
          <p:cNvSpPr/>
          <p:nvPr/>
        </p:nvSpPr>
        <p:spPr>
          <a:xfrm>
            <a:off x="637575" y="5318092"/>
            <a:ext cx="2816797" cy="646331"/>
          </a:xfrm>
          <a:prstGeom prst="rect">
            <a:avLst/>
          </a:prstGeom>
          <a:solidFill>
            <a:schemeClr val="bg1">
              <a:lumMod val="85000"/>
            </a:schemeClr>
          </a:solidFill>
          <a:ln>
            <a:solidFill>
              <a:schemeClr val="tx1"/>
            </a:solidFill>
          </a:ln>
        </p:spPr>
        <p:txBody>
          <a:bodyPr wrap="none">
            <a:spAutoFit/>
          </a:bodyPr>
          <a:lstStyle/>
          <a:p>
            <a:r>
              <a:rPr lang="en-US" sz="1200" b="1" dirty="0"/>
              <a:t>Produce Safety Alliance Fact Sheet</a:t>
            </a:r>
          </a:p>
          <a:p>
            <a:pPr marL="285750" indent="-285750">
              <a:buFont typeface="Arial" panose="020B0604020202020204" pitchFamily="34" charset="0"/>
              <a:buChar char="•"/>
            </a:pPr>
            <a:r>
              <a:rPr lang="en-US" sz="1200" dirty="0"/>
              <a:t>https://</a:t>
            </a:r>
            <a:r>
              <a:rPr lang="en-US" sz="1200" dirty="0" err="1"/>
              <a:t>cals.cornell.edu</a:t>
            </a:r>
            <a:r>
              <a:rPr lang="en-US" sz="1200" dirty="0"/>
              <a:t>/</a:t>
            </a:r>
            <a:br>
              <a:rPr lang="en-US" sz="1200" dirty="0"/>
            </a:br>
            <a:r>
              <a:rPr lang="en-US" sz="1200" dirty="0"/>
              <a:t>produce-safety-alliance/resources</a:t>
            </a:r>
          </a:p>
        </p:txBody>
      </p:sp>
      <p:pic>
        <p:nvPicPr>
          <p:cNvPr id="4" name="Picture 3"/>
          <p:cNvPicPr>
            <a:picLocks noChangeAspect="1"/>
          </p:cNvPicPr>
          <p:nvPr/>
        </p:nvPicPr>
        <p:blipFill rotWithShape="1">
          <a:blip r:embed="rId3"/>
          <a:srcRect l="25296" t="19316" r="27339" b="56008"/>
          <a:stretch/>
        </p:blipFill>
        <p:spPr>
          <a:xfrm>
            <a:off x="3805050" y="4859793"/>
            <a:ext cx="4758598" cy="1562931"/>
          </a:xfrm>
          <a:prstGeom prst="rect">
            <a:avLst/>
          </a:prstGeom>
          <a:ln w="19050">
            <a:solidFill>
              <a:schemeClr val="tx1"/>
            </a:solidFill>
          </a:ln>
        </p:spPr>
      </p:pic>
    </p:spTree>
    <p:extLst>
      <p:ext uri="{BB962C8B-B14F-4D97-AF65-F5344CB8AC3E}">
        <p14:creationId xmlns:p14="http://schemas.microsoft.com/office/powerpoint/2010/main" val="109129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Sampling Production Water</a:t>
            </a:r>
            <a:endParaRPr lang="en-US" dirty="0"/>
          </a:p>
        </p:txBody>
      </p:sp>
      <p:sp>
        <p:nvSpPr>
          <p:cNvPr id="3" name="Text Placeholder 2"/>
          <p:cNvSpPr>
            <a:spLocks noGrp="1"/>
          </p:cNvSpPr>
          <p:nvPr>
            <p:ph type="body" sz="quarter" idx="10"/>
          </p:nvPr>
        </p:nvSpPr>
        <p:spPr/>
        <p:txBody>
          <a:bodyPr/>
          <a:lstStyle/>
          <a:p>
            <a:r>
              <a:rPr lang="en-US" dirty="0"/>
              <a:t>Build a 4-year data set under current PSR system</a:t>
            </a:r>
          </a:p>
          <a:p>
            <a:pPr lvl="1"/>
            <a:r>
              <a:rPr lang="en-US" dirty="0"/>
              <a:t>For Ground water, 4 or more samples</a:t>
            </a:r>
          </a:p>
          <a:p>
            <a:pPr lvl="2"/>
            <a:r>
              <a:rPr lang="en-US" dirty="0"/>
              <a:t>Initial set of 4 or more samples over 1 year</a:t>
            </a:r>
          </a:p>
          <a:p>
            <a:pPr lvl="2"/>
            <a:r>
              <a:rPr lang="en-US" dirty="0"/>
              <a:t>1 new sample added every year, 1 old sample may be dropped</a:t>
            </a:r>
          </a:p>
          <a:p>
            <a:pPr lvl="1"/>
            <a:r>
              <a:rPr lang="en-US" dirty="0"/>
              <a:t>For Surface water, 20 or more samples</a:t>
            </a:r>
          </a:p>
          <a:p>
            <a:pPr lvl="2"/>
            <a:r>
              <a:rPr lang="en-US" dirty="0"/>
              <a:t>Initial set of 20 or more samples over 2-4 years</a:t>
            </a:r>
          </a:p>
          <a:p>
            <a:pPr lvl="2"/>
            <a:r>
              <a:rPr lang="en-US" dirty="0"/>
              <a:t>Ongoing rolling data set includes 4 years’ prior data</a:t>
            </a:r>
          </a:p>
          <a:p>
            <a:pPr lvl="2"/>
            <a:r>
              <a:rPr lang="en-US" dirty="0"/>
              <a:t>At least 5 new samples added every year</a:t>
            </a:r>
          </a:p>
          <a:p>
            <a:r>
              <a:rPr lang="en-US" dirty="0"/>
              <a:t>Compare this data set to the 5 samples over 30 days system often used for beaches</a:t>
            </a:r>
          </a:p>
        </p:txBody>
      </p:sp>
    </p:spTree>
    <p:extLst>
      <p:ext uri="{BB962C8B-B14F-4D97-AF65-F5344CB8AC3E}">
        <p14:creationId xmlns:p14="http://schemas.microsoft.com/office/powerpoint/2010/main" val="233878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Production Water</a:t>
            </a:r>
          </a:p>
        </p:txBody>
      </p:sp>
      <p:sp>
        <p:nvSpPr>
          <p:cNvPr id="4" name="TextBox 3">
            <a:extLst>
              <a:ext uri="{FF2B5EF4-FFF2-40B4-BE49-F238E27FC236}">
                <a16:creationId xmlns:a16="http://schemas.microsoft.com/office/drawing/2014/main" id="{3F8500A1-9BB4-1448-88E3-4F7D56C270FB}"/>
              </a:ext>
            </a:extLst>
          </p:cNvPr>
          <p:cNvSpPr txBox="1"/>
          <p:nvPr/>
        </p:nvSpPr>
        <p:spPr>
          <a:xfrm>
            <a:off x="838200" y="1828800"/>
            <a:ext cx="7467600" cy="3785652"/>
          </a:xfrm>
          <a:prstGeom prst="rect">
            <a:avLst/>
          </a:prstGeom>
          <a:solidFill>
            <a:srgbClr val="006F51"/>
          </a:solidFill>
        </p:spPr>
        <p:txBody>
          <a:bodyPr wrap="square" rtlCol="0">
            <a:spAutoFit/>
          </a:bodyPr>
          <a:lstStyle/>
          <a:p>
            <a:pPr algn="ctr"/>
            <a:r>
              <a:rPr lang="en-US" sz="2400" b="1" u="sng" dirty="0">
                <a:solidFill>
                  <a:schemeClr val="bg1"/>
                </a:solidFill>
              </a:rPr>
              <a:t>Very Important!</a:t>
            </a:r>
          </a:p>
          <a:p>
            <a:pPr algn="ctr"/>
            <a:r>
              <a:rPr lang="en-US" sz="2400" b="1" dirty="0">
                <a:solidFill>
                  <a:schemeClr val="bg1"/>
                </a:solidFill>
              </a:rPr>
              <a:t>To calculate the GM and STV, the sample must be analyzed using a method that results in numbers.  </a:t>
            </a:r>
          </a:p>
          <a:p>
            <a:pPr algn="ctr"/>
            <a:endParaRPr lang="en-US" sz="2400" b="1" dirty="0">
              <a:solidFill>
                <a:schemeClr val="bg1"/>
              </a:solidFill>
            </a:endParaRPr>
          </a:p>
          <a:p>
            <a:pPr algn="ctr"/>
            <a:r>
              <a:rPr lang="en-US" sz="2400" b="1" dirty="0">
                <a:solidFill>
                  <a:schemeClr val="bg1"/>
                </a:solidFill>
              </a:rPr>
              <a:t>Greater than (&gt;) values, less than (&lt;), ‘present’, or ‘absent’ are not useful since you cannot do calculations with text (non-numeric) results.  </a:t>
            </a:r>
          </a:p>
          <a:p>
            <a:pPr algn="ctr"/>
            <a:endParaRPr lang="en-US" sz="2400" b="1" dirty="0">
              <a:solidFill>
                <a:schemeClr val="bg1"/>
              </a:solidFill>
            </a:endParaRPr>
          </a:p>
          <a:p>
            <a:pPr algn="ctr"/>
            <a:r>
              <a:rPr lang="en-US" sz="2400" b="1" dirty="0">
                <a:solidFill>
                  <a:schemeClr val="bg1"/>
                </a:solidFill>
              </a:rPr>
              <a:t>This is one reason the water testing method matters. We will discuss methods in a few slides!</a:t>
            </a:r>
          </a:p>
        </p:txBody>
      </p:sp>
    </p:spTree>
    <p:extLst>
      <p:ext uri="{BB962C8B-B14F-4D97-AF65-F5344CB8AC3E}">
        <p14:creationId xmlns:p14="http://schemas.microsoft.com/office/powerpoint/2010/main" val="162398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222" y="1388114"/>
            <a:ext cx="8077200" cy="1200329"/>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 112.44(a): </a:t>
            </a:r>
            <a:r>
              <a:rPr lang="en-US" i="1" dirty="0">
                <a:latin typeface="Times New Roman" panose="02020603050405020304" pitchFamily="18" charset="0"/>
                <a:cs typeface="Times New Roman" panose="02020603050405020304" pitchFamily="18" charset="0"/>
              </a:rPr>
              <a:t>When you use agricultural water for any one or more of these following purposes, you must ensure there is </a:t>
            </a:r>
            <a:r>
              <a:rPr lang="en-US" b="1" i="1" dirty="0">
                <a:solidFill>
                  <a:srgbClr val="006F51"/>
                </a:solidFill>
                <a:latin typeface="Times New Roman" panose="02020603050405020304" pitchFamily="18" charset="0"/>
                <a:cs typeface="Times New Roman" panose="02020603050405020304" pitchFamily="18" charset="0"/>
              </a:rPr>
              <a:t>no detectable generic Escherichia coli (E. coli) in 100 milliliters (mL)</a:t>
            </a:r>
            <a:r>
              <a:rPr lang="en-US" i="1" dirty="0">
                <a:solidFill>
                  <a:srgbClr val="C00000"/>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of agricultural water, and you </a:t>
            </a:r>
            <a:r>
              <a:rPr lang="en-US" b="1" i="1" dirty="0">
                <a:solidFill>
                  <a:srgbClr val="006F51"/>
                </a:solidFill>
                <a:latin typeface="Times New Roman" panose="02020603050405020304" pitchFamily="18" charset="0"/>
                <a:cs typeface="Times New Roman" panose="02020603050405020304" pitchFamily="18" charset="0"/>
              </a:rPr>
              <a:t>must not use untreated surface water</a:t>
            </a:r>
            <a:r>
              <a:rPr lang="en-US" i="1" dirty="0">
                <a:latin typeface="Times New Roman" panose="02020603050405020304" pitchFamily="18" charset="0"/>
                <a:cs typeface="Times New Roman" panose="02020603050405020304" pitchFamily="18" charset="0"/>
              </a:rPr>
              <a:t> for any of these purposes (sub bullets deleted)</a:t>
            </a:r>
            <a:endParaRPr lang="en-US"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Criteria for Postharvest Water</a:t>
            </a:r>
          </a:p>
        </p:txBody>
      </p:sp>
      <p:sp>
        <p:nvSpPr>
          <p:cNvPr id="3" name="Text Placeholder 2"/>
          <p:cNvSpPr>
            <a:spLocks noGrp="1"/>
          </p:cNvSpPr>
          <p:nvPr>
            <p:ph type="body" sz="quarter" idx="10"/>
          </p:nvPr>
        </p:nvSpPr>
        <p:spPr>
          <a:xfrm>
            <a:off x="460022" y="2588443"/>
            <a:ext cx="8229600" cy="3050357"/>
          </a:xfrm>
          <a:solidFill>
            <a:schemeClr val="bg1">
              <a:alpha val="75000"/>
            </a:schemeClr>
          </a:solidFill>
        </p:spPr>
        <p:txBody>
          <a:bodyPr/>
          <a:lstStyle/>
          <a:p>
            <a:r>
              <a:rPr lang="en-US" dirty="0"/>
              <a:t>Summary</a:t>
            </a:r>
          </a:p>
          <a:p>
            <a:pPr lvl="1"/>
            <a:r>
              <a:rPr lang="en-US" dirty="0">
                <a:latin typeface="Calibri" panose="020F0502020204030204" pitchFamily="34" charset="0"/>
              </a:rPr>
              <a:t>For water used during postharvest, </a:t>
            </a:r>
            <a:r>
              <a:rPr lang="en-US" i="1" dirty="0">
                <a:latin typeface="Calibri" panose="020F0502020204030204" pitchFamily="34" charset="0"/>
              </a:rPr>
              <a:t>E. coli </a:t>
            </a:r>
            <a:r>
              <a:rPr lang="en-US" dirty="0">
                <a:latin typeface="Calibri" panose="020F0502020204030204" pitchFamily="34" charset="0"/>
              </a:rPr>
              <a:t>test is required:</a:t>
            </a:r>
          </a:p>
          <a:p>
            <a:pPr lvl="2"/>
            <a:r>
              <a:rPr lang="en-US" sz="2400" b="1" dirty="0">
                <a:solidFill>
                  <a:srgbClr val="006F51"/>
                </a:solidFill>
                <a:latin typeface="Calibri" panose="020F0502020204030204" pitchFamily="34" charset="0"/>
              </a:rPr>
              <a:t>No detectable </a:t>
            </a:r>
            <a:r>
              <a:rPr lang="en-US" sz="2400" b="1" i="1" dirty="0">
                <a:solidFill>
                  <a:srgbClr val="006F51"/>
                </a:solidFill>
                <a:latin typeface="Calibri" panose="020F0502020204030204" pitchFamily="34" charset="0"/>
              </a:rPr>
              <a:t>E. coli </a:t>
            </a:r>
            <a:r>
              <a:rPr lang="en-US" sz="2400" b="1" dirty="0">
                <a:solidFill>
                  <a:srgbClr val="006F51"/>
                </a:solidFill>
                <a:latin typeface="Calibri" panose="020F0502020204030204" pitchFamily="34" charset="0"/>
              </a:rPr>
              <a:t> in 100 mL water</a:t>
            </a:r>
          </a:p>
          <a:p>
            <a:pPr lvl="1"/>
            <a:r>
              <a:rPr lang="en-US" dirty="0">
                <a:latin typeface="Calibri" panose="020F0502020204030204" pitchFamily="34" charset="0"/>
              </a:rPr>
              <a:t>Postharvest uses include washing and cooling produce, harvest bin and pack house sanitation (food contact surfaces), hand washing, </a:t>
            </a:r>
          </a:p>
          <a:p>
            <a:pPr lvl="1"/>
            <a:r>
              <a:rPr lang="en-US" u="sng" dirty="0">
                <a:latin typeface="Calibri" panose="020F0502020204030204" pitchFamily="34" charset="0"/>
              </a:rPr>
              <a:t>Untreated surface water cannot be used </a:t>
            </a:r>
            <a:r>
              <a:rPr lang="en-US" dirty="0">
                <a:latin typeface="Calibri" panose="020F0502020204030204" pitchFamily="34" charset="0"/>
              </a:rPr>
              <a:t>in postharvest even if the water is tested and meets the criterion</a:t>
            </a:r>
            <a:endParaRPr lang="en-US" dirty="0"/>
          </a:p>
        </p:txBody>
      </p:sp>
    </p:spTree>
    <p:extLst>
      <p:ext uri="{BB962C8B-B14F-4D97-AF65-F5344CB8AC3E}">
        <p14:creationId xmlns:p14="http://schemas.microsoft.com/office/powerpoint/2010/main" val="49472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 About Agricultural Water Test</a:t>
            </a:r>
          </a:p>
        </p:txBody>
      </p:sp>
      <p:sp>
        <p:nvSpPr>
          <p:cNvPr id="3" name="Text Placeholder 2"/>
          <p:cNvSpPr>
            <a:spLocks noGrp="1"/>
          </p:cNvSpPr>
          <p:nvPr>
            <p:ph type="body" sz="quarter" idx="10"/>
          </p:nvPr>
        </p:nvSpPr>
        <p:spPr>
          <a:xfrm>
            <a:off x="457200" y="1676400"/>
            <a:ext cx="8229600" cy="4114800"/>
          </a:xfrm>
        </p:spPr>
        <p:txBody>
          <a:bodyPr/>
          <a:lstStyle/>
          <a:p>
            <a:r>
              <a:rPr lang="en-US" dirty="0"/>
              <a:t>Different allowed methods for different uses of agricultural water (specific methods detailed later)</a:t>
            </a:r>
          </a:p>
          <a:p>
            <a:pPr lvl="1"/>
            <a:r>
              <a:rPr lang="en-US" dirty="0"/>
              <a:t>Production water; must use quantitative methods</a:t>
            </a:r>
          </a:p>
          <a:p>
            <a:pPr lvl="1"/>
            <a:r>
              <a:rPr lang="en-US" dirty="0"/>
              <a:t>Postharvest water; may use either quantitative or presence/absence methods </a:t>
            </a:r>
          </a:p>
          <a:p>
            <a:pPr lvl="1"/>
            <a:r>
              <a:rPr lang="en-US" dirty="0"/>
              <a:t>FDA has not established hold time requirements</a:t>
            </a:r>
          </a:p>
          <a:p>
            <a:pPr lvl="2"/>
            <a:r>
              <a:rPr lang="en-US" dirty="0"/>
              <a:t>Use requirements listed in the method, if any.</a:t>
            </a:r>
          </a:p>
          <a:p>
            <a:pPr lvl="2"/>
            <a:r>
              <a:rPr lang="en-US" dirty="0"/>
              <a:t>If no hold time is listed, one industry standard is the hold time requirement in Standard Methods 9060B</a:t>
            </a:r>
          </a:p>
          <a:p>
            <a:pPr lvl="3"/>
            <a:r>
              <a:rPr lang="en-US" dirty="0"/>
              <a:t>non-potable water for compliance purposes</a:t>
            </a:r>
          </a:p>
          <a:p>
            <a:pPr lvl="4"/>
            <a:r>
              <a:rPr lang="en-US" dirty="0"/>
              <a:t>Deliver to laboratory </a:t>
            </a:r>
            <a:r>
              <a:rPr lang="en-US" b="1" dirty="0">
                <a:solidFill>
                  <a:srgbClr val="006F51"/>
                </a:solidFill>
              </a:rPr>
              <a:t>within 6 hours </a:t>
            </a:r>
            <a:r>
              <a:rPr lang="en-US" dirty="0"/>
              <a:t>of collection to lab</a:t>
            </a:r>
          </a:p>
          <a:p>
            <a:pPr lvl="4"/>
            <a:r>
              <a:rPr lang="en-US" dirty="0"/>
              <a:t>Lab must analyze </a:t>
            </a:r>
            <a:r>
              <a:rPr lang="en-US" b="1" dirty="0">
                <a:solidFill>
                  <a:srgbClr val="006F51"/>
                </a:solidFill>
              </a:rPr>
              <a:t>within</a:t>
            </a:r>
            <a:r>
              <a:rPr lang="en-US" dirty="0"/>
              <a:t> </a:t>
            </a:r>
            <a:r>
              <a:rPr lang="en-US" b="1" dirty="0">
                <a:solidFill>
                  <a:srgbClr val="006F51"/>
                </a:solidFill>
              </a:rPr>
              <a:t>8 hours </a:t>
            </a:r>
            <a:r>
              <a:rPr lang="en-US" dirty="0"/>
              <a:t>of collection</a:t>
            </a:r>
          </a:p>
        </p:txBody>
      </p:sp>
    </p:spTree>
    <p:extLst>
      <p:ext uri="{BB962C8B-B14F-4D97-AF65-F5344CB8AC3E}">
        <p14:creationId xmlns:p14="http://schemas.microsoft.com/office/powerpoint/2010/main" val="213933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028" y="1565680"/>
            <a:ext cx="7467600" cy="646331"/>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 112.47: </a:t>
            </a:r>
            <a:r>
              <a:rPr lang="en-US" i="1" dirty="0">
                <a:latin typeface="Times New Roman" panose="02020603050405020304" pitchFamily="18" charset="0"/>
                <a:cs typeface="Times New Roman" panose="02020603050405020304" pitchFamily="18" charset="0"/>
              </a:rPr>
              <a:t>You may meet the </a:t>
            </a:r>
            <a:r>
              <a:rPr lang="en-US" b="1" i="1" dirty="0">
                <a:solidFill>
                  <a:srgbClr val="006F51"/>
                </a:solidFill>
                <a:latin typeface="Times New Roman" panose="02020603050405020304" pitchFamily="18" charset="0"/>
                <a:cs typeface="Times New Roman" panose="02020603050405020304" pitchFamily="18" charset="0"/>
              </a:rPr>
              <a:t>requirements related to agricultural water testing </a:t>
            </a:r>
            <a:r>
              <a:rPr lang="en-US" i="1" dirty="0">
                <a:latin typeface="Times New Roman" panose="02020603050405020304" pitchFamily="18" charset="0"/>
                <a:cs typeface="Times New Roman" panose="02020603050405020304" pitchFamily="18" charset="0"/>
              </a:rPr>
              <a:t>required under § 112.46 using: (sub bullets deleted)</a:t>
            </a:r>
            <a:endParaRPr lang="en-US" sz="14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Sampling and Analysis</a:t>
            </a:r>
          </a:p>
        </p:txBody>
      </p:sp>
      <p:sp>
        <p:nvSpPr>
          <p:cNvPr id="3" name="Text Placeholder 2"/>
          <p:cNvSpPr>
            <a:spLocks noGrp="1"/>
          </p:cNvSpPr>
          <p:nvPr>
            <p:ph type="body" sz="quarter" idx="10"/>
          </p:nvPr>
        </p:nvSpPr>
        <p:spPr>
          <a:xfrm>
            <a:off x="457200" y="2447797"/>
            <a:ext cx="8229600" cy="2276603"/>
          </a:xfrm>
          <a:solidFill>
            <a:schemeClr val="bg1">
              <a:alpha val="75000"/>
            </a:schemeClr>
          </a:solidFill>
        </p:spPr>
        <p:txBody>
          <a:bodyPr/>
          <a:lstStyle/>
          <a:p>
            <a:r>
              <a:rPr lang="en-US" dirty="0"/>
              <a:t>Summary</a:t>
            </a:r>
          </a:p>
          <a:p>
            <a:pPr lvl="1"/>
            <a:r>
              <a:rPr lang="en-US" dirty="0"/>
              <a:t>Samples need to be collected properly (</a:t>
            </a:r>
            <a:r>
              <a:rPr lang="en-US" b="1" dirty="0">
                <a:solidFill>
                  <a:srgbClr val="006F51"/>
                </a:solidFill>
              </a:rPr>
              <a:t>aseptic technique</a:t>
            </a:r>
            <a:r>
              <a:rPr lang="en-US" dirty="0"/>
              <a:t>)</a:t>
            </a:r>
          </a:p>
          <a:p>
            <a:pPr lvl="1"/>
            <a:r>
              <a:rPr lang="en-US" dirty="0">
                <a:latin typeface="Calibri" panose="020F0502020204030204" pitchFamily="34" charset="0"/>
              </a:rPr>
              <a:t>Only </a:t>
            </a:r>
            <a:r>
              <a:rPr lang="en-US" b="1" dirty="0">
                <a:solidFill>
                  <a:srgbClr val="006F51"/>
                </a:solidFill>
                <a:latin typeface="Calibri" panose="020F0502020204030204" pitchFamily="34" charset="0"/>
              </a:rPr>
              <a:t>certain lab testing methods </a:t>
            </a:r>
            <a:r>
              <a:rPr lang="en-US" dirty="0">
                <a:latin typeface="Calibri" panose="020F0502020204030204" pitchFamily="34" charset="0"/>
              </a:rPr>
              <a:t>are allowed</a:t>
            </a:r>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4000" y="4215470"/>
            <a:ext cx="3236843" cy="1804330"/>
          </a:xfrm>
          <a:prstGeom prst="rect">
            <a:avLst/>
          </a:prstGeom>
          <a:solidFill>
            <a:srgbClr val="FFFFFF">
              <a:shade val="85000"/>
            </a:srgbClr>
          </a:solidFill>
          <a:ln w="5715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4648200"/>
            <a:ext cx="2306744" cy="1596566"/>
          </a:xfrm>
          <a:prstGeom prst="rect">
            <a:avLst/>
          </a:prstGeom>
          <a:solidFill>
            <a:srgbClr val="FFFFFF">
              <a:shade val="85000"/>
            </a:srgbClr>
          </a:solidFill>
          <a:ln w="57150" cap="sq">
            <a:noFill/>
            <a:miter lim="800000"/>
          </a:ln>
          <a:effectLst>
            <a:outerShdw blurRad="55000" dist="18000" dir="5400000" algn="tl" rotWithShape="0">
              <a:srgbClr val="000000">
                <a:alpha val="40000"/>
              </a:srgbClr>
            </a:outerShdw>
          </a:effectLst>
        </p:spPr>
      </p:pic>
      <p:sp>
        <p:nvSpPr>
          <p:cNvPr id="8" name="Oval 7"/>
          <p:cNvSpPr/>
          <p:nvPr/>
        </p:nvSpPr>
        <p:spPr>
          <a:xfrm>
            <a:off x="5638800" y="4800600"/>
            <a:ext cx="990600" cy="990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16344" y="4659868"/>
            <a:ext cx="1582484" cy="369332"/>
          </a:xfrm>
          <a:prstGeom prst="rect">
            <a:avLst/>
          </a:prstGeom>
          <a:noFill/>
        </p:spPr>
        <p:txBody>
          <a:bodyPr wrap="none" rtlCol="0">
            <a:spAutoFit/>
          </a:bodyPr>
          <a:lstStyle/>
          <a:p>
            <a:r>
              <a:rPr lang="en-US" dirty="0"/>
              <a:t>Sterile bottles</a:t>
            </a:r>
          </a:p>
        </p:txBody>
      </p:sp>
      <p:sp>
        <p:nvSpPr>
          <p:cNvPr id="10" name="TextBox 9"/>
          <p:cNvSpPr txBox="1"/>
          <p:nvPr/>
        </p:nvSpPr>
        <p:spPr>
          <a:xfrm>
            <a:off x="4047212" y="5334000"/>
            <a:ext cx="1210588" cy="646331"/>
          </a:xfrm>
          <a:prstGeom prst="rect">
            <a:avLst/>
          </a:prstGeom>
          <a:noFill/>
        </p:spPr>
        <p:txBody>
          <a:bodyPr wrap="none" rtlCol="0">
            <a:spAutoFit/>
          </a:bodyPr>
          <a:lstStyle/>
          <a:p>
            <a:pPr algn="r"/>
            <a:r>
              <a:rPr lang="en-US" dirty="0"/>
              <a:t>Sampling </a:t>
            </a:r>
          </a:p>
          <a:p>
            <a:pPr algn="r"/>
            <a:r>
              <a:rPr lang="en-US" dirty="0"/>
              <a:t>technique</a:t>
            </a:r>
          </a:p>
        </p:txBody>
      </p:sp>
    </p:spTree>
    <p:extLst>
      <p:ext uri="{BB962C8B-B14F-4D97-AF65-F5344CB8AC3E}">
        <p14:creationId xmlns:p14="http://schemas.microsoft.com/office/powerpoint/2010/main" val="33556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94000" y="1874837"/>
            <a:ext cx="6324600" cy="1935163"/>
          </a:xfrm>
        </p:spPr>
        <p:txBody>
          <a:bodyPr/>
          <a:lstStyle/>
          <a:p>
            <a:r>
              <a:rPr lang="en-US" dirty="0"/>
              <a:t>How to Create  </a:t>
            </a:r>
            <a:br>
              <a:rPr lang="en-US" dirty="0"/>
            </a:br>
            <a:r>
              <a:rPr lang="en-US" dirty="0"/>
              <a:t>a Water Lab Map </a:t>
            </a:r>
            <a:br>
              <a:rPr lang="en-US" dirty="0"/>
            </a:br>
            <a:r>
              <a:rPr lang="en-US" dirty="0"/>
              <a:t>for Farms in Your Area</a:t>
            </a:r>
          </a:p>
        </p:txBody>
      </p:sp>
      <p:sp>
        <p:nvSpPr>
          <p:cNvPr id="13" name="Text Placeholder 12"/>
          <p:cNvSpPr>
            <a:spLocks noGrp="1"/>
          </p:cNvSpPr>
          <p:nvPr>
            <p:ph type="body" sz="quarter" idx="11"/>
          </p:nvPr>
        </p:nvSpPr>
        <p:spPr>
          <a:xfrm>
            <a:off x="5791200" y="4859867"/>
            <a:ext cx="3454400" cy="1693333"/>
          </a:xfrm>
        </p:spPr>
        <p:txBody>
          <a:bodyPr>
            <a:normAutofit fontScale="77500" lnSpcReduction="20000"/>
          </a:bodyPr>
          <a:lstStyle/>
          <a:p>
            <a:r>
              <a:rPr lang="en-US" dirty="0"/>
              <a:t>Marissa Schuh, Phil Tocco, Ben Phillips</a:t>
            </a:r>
          </a:p>
          <a:p>
            <a:r>
              <a:rPr lang="en-US" dirty="0"/>
              <a:t>Michigan State University</a:t>
            </a:r>
          </a:p>
          <a:p>
            <a:r>
              <a:rPr lang="en-US" dirty="0"/>
              <a:t>Extension</a:t>
            </a:r>
          </a:p>
          <a:p>
            <a:endParaRPr lang="en-US" dirty="0"/>
          </a:p>
          <a:p>
            <a:r>
              <a:rPr lang="en-US" dirty="0"/>
              <a:t>Don Stoeckel</a:t>
            </a:r>
          </a:p>
          <a:p>
            <a:r>
              <a:rPr lang="en-US" dirty="0"/>
              <a:t>Cornell University</a:t>
            </a:r>
          </a:p>
          <a:p>
            <a:r>
              <a:rPr lang="en-US" dirty="0"/>
              <a:t>Midwest Region Extension Associate</a:t>
            </a:r>
          </a:p>
          <a:p>
            <a:endParaRPr lang="en-US" dirty="0"/>
          </a:p>
          <a:p>
            <a:endParaRPr lang="en-US" dirty="0"/>
          </a:p>
        </p:txBody>
      </p:sp>
      <p:sp>
        <p:nvSpPr>
          <p:cNvPr id="2" name="Text Placeholder 1"/>
          <p:cNvSpPr>
            <a:spLocks noGrp="1"/>
          </p:cNvSpPr>
          <p:nvPr>
            <p:ph type="body" sz="quarter" idx="10"/>
          </p:nvPr>
        </p:nvSpPr>
        <p:spPr>
          <a:xfrm>
            <a:off x="4305300" y="3962400"/>
            <a:ext cx="4533900" cy="762000"/>
          </a:xfrm>
        </p:spPr>
        <p:txBody>
          <a:bodyPr>
            <a:normAutofit/>
          </a:bodyPr>
          <a:lstStyle/>
          <a:p>
            <a:r>
              <a:rPr lang="en-US" dirty="0"/>
              <a:t>Webinar with Michigan State University</a:t>
            </a:r>
          </a:p>
          <a:p>
            <a:r>
              <a:rPr lang="en-US" dirty="0"/>
              <a:t>22 June 2018</a:t>
            </a:r>
          </a:p>
        </p:txBody>
      </p:sp>
    </p:spTree>
    <p:extLst>
      <p:ext uri="{BB962C8B-B14F-4D97-AF65-F5344CB8AC3E}">
        <p14:creationId xmlns:p14="http://schemas.microsoft.com/office/powerpoint/2010/main" val="161107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162800" cy="1143000"/>
          </a:xfrm>
        </p:spPr>
        <p:txBody>
          <a:bodyPr/>
          <a:lstStyle/>
          <a:p>
            <a:r>
              <a:rPr lang="en-US" dirty="0"/>
              <a:t>Timing and Location of Sampling</a:t>
            </a:r>
          </a:p>
        </p:txBody>
      </p:sp>
      <p:sp>
        <p:nvSpPr>
          <p:cNvPr id="3" name="Text Placeholder 2"/>
          <p:cNvSpPr>
            <a:spLocks noGrp="1"/>
          </p:cNvSpPr>
          <p:nvPr>
            <p:ph type="body" sz="quarter" idx="10"/>
          </p:nvPr>
        </p:nvSpPr>
        <p:spPr>
          <a:xfrm>
            <a:off x="381000" y="1371600"/>
            <a:ext cx="8382000" cy="4114800"/>
          </a:xfrm>
        </p:spPr>
        <p:txBody>
          <a:bodyPr/>
          <a:lstStyle/>
          <a:p>
            <a:r>
              <a:rPr lang="en-US" dirty="0"/>
              <a:t>Currently the FSMA PSR says:</a:t>
            </a:r>
          </a:p>
          <a:p>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Labs should take care before recommending sampling schedules based on typical drinking, recreational, or wastewater discharge sampling systems</a:t>
            </a:r>
          </a:p>
          <a:p>
            <a:pPr lvl="1">
              <a:buFont typeface="Arial" panose="020B0604020202020204" pitchFamily="34" charset="0"/>
              <a:buChar char="•"/>
            </a:pPr>
            <a:r>
              <a:rPr lang="en-US" dirty="0"/>
              <a:t>Understanding agricultural water sampling goals will help the lab make recommendations</a:t>
            </a:r>
            <a:endParaRPr lang="en-US" b="1" i="1" dirty="0">
              <a:solidFill>
                <a:srgbClr val="006F51"/>
              </a:solidFill>
            </a:endParaRPr>
          </a:p>
          <a:p>
            <a:pPr marL="457200" lvl="1" indent="0">
              <a:buNone/>
            </a:pPr>
            <a:r>
              <a:rPr lang="en-US" b="1" i="1" dirty="0">
                <a:solidFill>
                  <a:srgbClr val="006F51"/>
                </a:solidFill>
              </a:rPr>
              <a:t>Remember: The proposed compliance dates for water rules (Subpart E, other than sprouts) in the PSR are 2022 or later</a:t>
            </a:r>
          </a:p>
        </p:txBody>
      </p:sp>
      <p:sp>
        <p:nvSpPr>
          <p:cNvPr id="4" name="Rectangle 3"/>
          <p:cNvSpPr/>
          <p:nvPr/>
        </p:nvSpPr>
        <p:spPr>
          <a:xfrm>
            <a:off x="685800" y="2052935"/>
            <a:ext cx="7772400" cy="923330"/>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 112.46(a)(b)(1)(ii): </a:t>
            </a:r>
            <a:r>
              <a:rPr lang="en-US" i="1" dirty="0">
                <a:latin typeface="Times New Roman" panose="02020603050405020304" pitchFamily="18" charset="0"/>
                <a:cs typeface="Times New Roman" panose="02020603050405020304" pitchFamily="18" charset="0"/>
              </a:rPr>
              <a:t>The samples of agricultural water must be </a:t>
            </a:r>
            <a:r>
              <a:rPr lang="en-US" b="1" i="1" dirty="0">
                <a:solidFill>
                  <a:srgbClr val="006F51"/>
                </a:solidFill>
                <a:latin typeface="Times New Roman" panose="02020603050405020304" pitchFamily="18" charset="0"/>
                <a:cs typeface="Times New Roman" panose="02020603050405020304" pitchFamily="18" charset="0"/>
              </a:rPr>
              <a:t>representative of your </a:t>
            </a:r>
            <a:r>
              <a:rPr lang="en-US" b="1" i="1" u="sng" dirty="0">
                <a:solidFill>
                  <a:srgbClr val="006F51"/>
                </a:solidFill>
                <a:latin typeface="Times New Roman" panose="02020603050405020304" pitchFamily="18" charset="0"/>
                <a:cs typeface="Times New Roman" panose="02020603050405020304" pitchFamily="18" charset="0"/>
              </a:rPr>
              <a:t>use</a:t>
            </a:r>
            <a:r>
              <a:rPr lang="en-US" b="1" i="1" dirty="0">
                <a:solidFill>
                  <a:srgbClr val="006F51"/>
                </a:solidFill>
                <a:latin typeface="Times New Roman" panose="02020603050405020304" pitchFamily="18" charset="0"/>
                <a:cs typeface="Times New Roman" panose="02020603050405020304" pitchFamily="18" charset="0"/>
              </a:rPr>
              <a:t> of the water</a:t>
            </a:r>
            <a:r>
              <a:rPr lang="en-US" i="1" dirty="0">
                <a:latin typeface="Times New Roman" panose="02020603050405020304" pitchFamily="18" charset="0"/>
                <a:cs typeface="Times New Roman" panose="02020603050405020304" pitchFamily="18" charset="0"/>
              </a:rPr>
              <a:t> and must be collected </a:t>
            </a:r>
            <a:r>
              <a:rPr lang="en-US" b="1" i="1" dirty="0">
                <a:solidFill>
                  <a:srgbClr val="006F51"/>
                </a:solidFill>
                <a:latin typeface="Times New Roman" panose="02020603050405020304" pitchFamily="18" charset="0"/>
                <a:cs typeface="Times New Roman" panose="02020603050405020304" pitchFamily="18" charset="0"/>
              </a:rPr>
              <a:t>as close in time as practicable to, but </a:t>
            </a:r>
            <a:r>
              <a:rPr lang="en-US" b="1" i="1" u="sng" dirty="0">
                <a:solidFill>
                  <a:srgbClr val="006F51"/>
                </a:solidFill>
                <a:latin typeface="Times New Roman" panose="02020603050405020304" pitchFamily="18" charset="0"/>
                <a:cs typeface="Times New Roman" panose="02020603050405020304" pitchFamily="18" charset="0"/>
              </a:rPr>
              <a:t>prior to, harvest</a:t>
            </a:r>
          </a:p>
        </p:txBody>
      </p:sp>
    </p:spTree>
    <p:extLst>
      <p:ext uri="{BB962C8B-B14F-4D97-AF65-F5344CB8AC3E}">
        <p14:creationId xmlns:p14="http://schemas.microsoft.com/office/powerpoint/2010/main" val="270386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methods</a:t>
            </a:r>
          </a:p>
        </p:txBody>
      </p:sp>
      <p:sp>
        <p:nvSpPr>
          <p:cNvPr id="3" name="Text Placeholder 2"/>
          <p:cNvSpPr>
            <a:spLocks noGrp="1"/>
          </p:cNvSpPr>
          <p:nvPr>
            <p:ph type="body" sz="quarter" idx="10"/>
          </p:nvPr>
        </p:nvSpPr>
        <p:spPr>
          <a:xfrm>
            <a:off x="457200" y="3124200"/>
            <a:ext cx="8229600" cy="3048000"/>
          </a:xfrm>
        </p:spPr>
        <p:txBody>
          <a:bodyPr/>
          <a:lstStyle/>
          <a:p>
            <a:r>
              <a:rPr lang="en-US" dirty="0"/>
              <a:t>FDA created a list of methods that are considered equivalent</a:t>
            </a:r>
          </a:p>
          <a:p>
            <a:pPr lvl="1"/>
            <a:r>
              <a:rPr lang="en-US" b="1" dirty="0">
                <a:solidFill>
                  <a:srgbClr val="006F51"/>
                </a:solidFill>
              </a:rPr>
              <a:t>Similar to, but not the same as, EPA’s </a:t>
            </a:r>
            <a:r>
              <a:rPr lang="en-US" dirty="0"/>
              <a:t>lists of approved methods for ambient, drinking, and ground water</a:t>
            </a:r>
          </a:p>
          <a:p>
            <a:pPr lvl="1"/>
            <a:r>
              <a:rPr lang="en-US" dirty="0"/>
              <a:t>Other methods may also be used if there is scientific information that supports equivalency</a:t>
            </a:r>
          </a:p>
        </p:txBody>
      </p:sp>
      <p:sp>
        <p:nvSpPr>
          <p:cNvPr id="4" name="Rectangle 3"/>
          <p:cNvSpPr/>
          <p:nvPr/>
        </p:nvSpPr>
        <p:spPr>
          <a:xfrm>
            <a:off x="533400" y="1547085"/>
            <a:ext cx="8077200" cy="1477328"/>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 112.151: </a:t>
            </a:r>
            <a:r>
              <a:rPr lang="en-US" i="1" dirty="0">
                <a:latin typeface="Times New Roman" panose="02020603050405020304" pitchFamily="18" charset="0"/>
                <a:cs typeface="Times New Roman" panose="02020603050405020304" pitchFamily="18" charset="0"/>
              </a:rPr>
              <a:t>You must test the quality of water using (a) The method of analysis published by the U.S. Environmental Protection Agency (EPA), “</a:t>
            </a:r>
            <a:r>
              <a:rPr lang="en-US" b="1" i="1" dirty="0">
                <a:solidFill>
                  <a:srgbClr val="006F51"/>
                </a:solidFill>
                <a:latin typeface="Times New Roman" panose="02020603050405020304" pitchFamily="18" charset="0"/>
                <a:cs typeface="Times New Roman" panose="02020603050405020304" pitchFamily="18" charset="0"/>
              </a:rPr>
              <a:t>Method 1603 </a:t>
            </a:r>
            <a:r>
              <a:rPr lang="en-US" i="1" dirty="0">
                <a:latin typeface="Times New Roman" panose="02020603050405020304" pitchFamily="18" charset="0"/>
                <a:cs typeface="Times New Roman" panose="02020603050405020304" pitchFamily="18" charset="0"/>
              </a:rPr>
              <a:t>…” or (b) A </a:t>
            </a:r>
            <a:r>
              <a:rPr lang="en-US" b="1" i="1" dirty="0">
                <a:solidFill>
                  <a:srgbClr val="006F51"/>
                </a:solidFill>
                <a:latin typeface="Times New Roman" panose="02020603050405020304" pitchFamily="18" charset="0"/>
                <a:cs typeface="Times New Roman" panose="02020603050405020304" pitchFamily="18" charset="0"/>
              </a:rPr>
              <a:t>scientifically valid method that is at least equivalent </a:t>
            </a:r>
            <a:r>
              <a:rPr lang="en-US" i="1" dirty="0">
                <a:latin typeface="Times New Roman" panose="02020603050405020304" pitchFamily="18" charset="0"/>
                <a:cs typeface="Times New Roman" panose="02020603050405020304" pitchFamily="18" charset="0"/>
              </a:rPr>
              <a:t>… in accuracy, precision, and sensitivity; or (c) For any other indicator of fecal contamination … a scientifically valid method</a:t>
            </a:r>
            <a:endParaRPr lang="en-US"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78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effectLst>
                  <a:outerShdw blurRad="38100" dist="38100" dir="2700000" algn="tl">
                    <a:srgbClr val="000000">
                      <a:alpha val="43137"/>
                    </a:srgbClr>
                  </a:outerShdw>
                </a:effectLst>
              </a:rPr>
              <a:t>FDA Fact Sheet: </a:t>
            </a:r>
            <a:r>
              <a:rPr lang="en-US" sz="3200" dirty="0">
                <a:effectLst>
                  <a:outerShdw blurRad="38100" dist="38100" dir="2700000" algn="tl">
                    <a:srgbClr val="000000">
                      <a:alpha val="43137"/>
                    </a:srgbClr>
                  </a:outerShdw>
                </a:effectLst>
              </a:rPr>
              <a:t>Equivalent Water Testing Methodologies </a:t>
            </a:r>
            <a:r>
              <a:rPr lang="en-US" sz="3200" dirty="0"/>
              <a:t>(Quantitative)</a:t>
            </a:r>
            <a:endParaRPr lang="en-US" sz="3600" dirty="0">
              <a:effectLst>
                <a:outerShdw blurRad="38100" dist="38100" dir="2700000" algn="tl">
                  <a:srgbClr val="000000">
                    <a:alpha val="43137"/>
                  </a:srgbClr>
                </a:outerShdw>
              </a:effectLst>
            </a:endParaRP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0945"/>
          <a:stretch/>
        </p:blipFill>
        <p:spPr>
          <a:xfrm>
            <a:off x="5638800" y="4509163"/>
            <a:ext cx="2667000" cy="1757084"/>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600" y="2057400"/>
            <a:ext cx="1828800" cy="1758462"/>
          </a:xfrm>
          <a:prstGeom prst="rect">
            <a:avLst/>
          </a:prstGeom>
        </p:spPr>
      </p:pic>
      <p:pic>
        <p:nvPicPr>
          <p:cNvPr id="2" name="Picture 1"/>
          <p:cNvPicPr>
            <a:picLocks noChangeAspect="1"/>
          </p:cNvPicPr>
          <p:nvPr/>
        </p:nvPicPr>
        <p:blipFill rotWithShape="1">
          <a:blip r:embed="rId5"/>
          <a:srcRect b="37731"/>
          <a:stretch/>
        </p:blipFill>
        <p:spPr>
          <a:xfrm>
            <a:off x="838200" y="1554012"/>
            <a:ext cx="4572000" cy="4712235"/>
          </a:xfrm>
          <a:prstGeom prst="rect">
            <a:avLst/>
          </a:prstGeom>
        </p:spPr>
      </p:pic>
    </p:spTree>
    <p:extLst>
      <p:ext uri="{BB962C8B-B14F-4D97-AF65-F5344CB8AC3E}">
        <p14:creationId xmlns:p14="http://schemas.microsoft.com/office/powerpoint/2010/main" val="15732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a:effectLst>
                  <a:outerShdw blurRad="38100" dist="38100" dir="2700000" algn="tl">
                    <a:srgbClr val="000000">
                      <a:alpha val="43137"/>
                    </a:srgbClr>
                  </a:outerShdw>
                </a:effectLst>
              </a:rPr>
              <a:t>FDA Fact Sheet: </a:t>
            </a:r>
            <a:r>
              <a:rPr lang="en-US" sz="3200" dirty="0">
                <a:effectLst>
                  <a:outerShdw blurRad="38100" dist="38100" dir="2700000" algn="tl">
                    <a:srgbClr val="000000">
                      <a:alpha val="43137"/>
                    </a:srgbClr>
                  </a:outerShdw>
                </a:effectLst>
              </a:rPr>
              <a:t>Equivalent Water Testing Methodologies (P/A)</a:t>
            </a:r>
            <a:endParaRPr lang="en-US" sz="3600" dirty="0">
              <a:effectLst>
                <a:outerShdw blurRad="38100" dist="38100" dir="2700000" algn="tl">
                  <a:srgbClr val="000000">
                    <a:alpha val="43137"/>
                  </a:srgbClr>
                </a:outerShdw>
              </a:effectLst>
            </a:endParaRPr>
          </a:p>
        </p:txBody>
      </p:sp>
      <p:pic>
        <p:nvPicPr>
          <p:cNvPr id="9" name="Picture 8"/>
          <p:cNvPicPr>
            <a:picLocks noChangeAspect="1"/>
          </p:cNvPicPr>
          <p:nvPr/>
        </p:nvPicPr>
        <p:blipFill rotWithShape="1">
          <a:blip r:embed="rId3"/>
          <a:srcRect l="14991" t="31092" r="6519" b="34664"/>
          <a:stretch/>
        </p:blipFill>
        <p:spPr>
          <a:xfrm>
            <a:off x="609600" y="5046042"/>
            <a:ext cx="2958644" cy="1169026"/>
          </a:xfrm>
          <a:prstGeom prst="rect">
            <a:avLst/>
          </a:prstGeom>
          <a:ln w="19050">
            <a:solidFill>
              <a:schemeClr val="tx1"/>
            </a:solidFill>
          </a:ln>
        </p:spPr>
      </p:pic>
      <p:pic>
        <p:nvPicPr>
          <p:cNvPr id="12" name="Picture 11"/>
          <p:cNvPicPr>
            <a:picLocks noChangeAspect="1"/>
          </p:cNvPicPr>
          <p:nvPr/>
        </p:nvPicPr>
        <p:blipFill rotWithShape="1">
          <a:blip r:embed="rId4"/>
          <a:srcRect t="62072"/>
          <a:stretch/>
        </p:blipFill>
        <p:spPr>
          <a:xfrm>
            <a:off x="2133600" y="1683617"/>
            <a:ext cx="5124651" cy="3217152"/>
          </a:xfrm>
          <a:prstGeom prst="rect">
            <a:avLst/>
          </a:prstGeom>
        </p:spPr>
      </p:pic>
      <p:pic>
        <p:nvPicPr>
          <p:cNvPr id="8" name="Picture 7"/>
          <p:cNvPicPr>
            <a:picLocks noChangeAspect="1"/>
          </p:cNvPicPr>
          <p:nvPr/>
        </p:nvPicPr>
        <p:blipFill>
          <a:blip r:embed="rId5"/>
          <a:stretch>
            <a:fillRect/>
          </a:stretch>
        </p:blipFill>
        <p:spPr>
          <a:xfrm>
            <a:off x="7086600" y="4933293"/>
            <a:ext cx="1394524" cy="1394524"/>
          </a:xfrm>
          <a:prstGeom prst="rect">
            <a:avLst/>
          </a:prstGeom>
          <a:ln w="19050">
            <a:solidFill>
              <a:schemeClr val="tx1"/>
            </a:solidFill>
          </a:ln>
        </p:spPr>
      </p:pic>
    </p:spTree>
    <p:extLst>
      <p:ext uri="{BB962C8B-B14F-4D97-AF65-F5344CB8AC3E}">
        <p14:creationId xmlns:p14="http://schemas.microsoft.com/office/powerpoint/2010/main" val="188712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438400"/>
            <a:ext cx="6781800" cy="1752600"/>
          </a:xfrm>
        </p:spPr>
        <p:txBody>
          <a:bodyPr/>
          <a:lstStyle/>
          <a:p>
            <a:pPr algn="ctr"/>
            <a:r>
              <a:rPr lang="en-US" sz="4400" dirty="0"/>
              <a:t>Summary for the Lab:</a:t>
            </a:r>
            <a:br>
              <a:rPr lang="en-US" sz="4400" dirty="0"/>
            </a:br>
            <a:r>
              <a:rPr lang="en-US" sz="4400" dirty="0"/>
              <a:t>What We</a:t>
            </a:r>
            <a:br>
              <a:rPr lang="en-US" sz="4400" dirty="0"/>
            </a:br>
            <a:r>
              <a:rPr lang="en-US" sz="4400" dirty="0"/>
              <a:t>Share With the Farmer</a:t>
            </a:r>
            <a:endParaRPr lang="en-US" sz="4400" b="0" dirty="0">
              <a:effectLst/>
            </a:endParaRPr>
          </a:p>
        </p:txBody>
      </p:sp>
    </p:spTree>
    <p:extLst>
      <p:ext uri="{BB962C8B-B14F-4D97-AF65-F5344CB8AC3E}">
        <p14:creationId xmlns:p14="http://schemas.microsoft.com/office/powerpoint/2010/main" val="159920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to Farms:</a:t>
            </a:r>
            <a:br>
              <a:rPr lang="en-US" dirty="0"/>
            </a:br>
            <a:r>
              <a:rPr lang="en-US" dirty="0"/>
              <a:t>Test Using Valid Methods</a:t>
            </a:r>
          </a:p>
        </p:txBody>
      </p:sp>
      <p:sp>
        <p:nvSpPr>
          <p:cNvPr id="3" name="Text Placeholder 2"/>
          <p:cNvSpPr>
            <a:spLocks noGrp="1"/>
          </p:cNvSpPr>
          <p:nvPr>
            <p:ph type="body" sz="quarter" idx="10"/>
          </p:nvPr>
        </p:nvSpPr>
        <p:spPr>
          <a:xfrm>
            <a:off x="457200" y="1600200"/>
            <a:ext cx="8001000" cy="4114800"/>
          </a:xfrm>
        </p:spPr>
        <p:txBody>
          <a:bodyPr/>
          <a:lstStyle/>
          <a:p>
            <a:r>
              <a:rPr lang="en-US" sz="2400" dirty="0"/>
              <a:t>Continue, or start, water testing to understand water quality and/or to meet buyer and audit requirements </a:t>
            </a:r>
          </a:p>
          <a:p>
            <a:r>
              <a:rPr lang="en-US" sz="2400" dirty="0"/>
              <a:t>Develop water management strategies, such as conducting surveys of water sources, to identify and reduce risks</a:t>
            </a:r>
          </a:p>
          <a:p>
            <a:r>
              <a:rPr lang="en-US" sz="2400" dirty="0"/>
              <a:t>Test before using the water and during active use periods throughout the season (often 3 times total per year). </a:t>
            </a:r>
          </a:p>
          <a:p>
            <a:r>
              <a:rPr lang="en-US" sz="2400" dirty="0"/>
              <a:t>Use sterile bottles and aseptic collection technique</a:t>
            </a:r>
          </a:p>
          <a:p>
            <a:r>
              <a:rPr lang="en-US" sz="2400" dirty="0"/>
              <a:t>Treat the sample right</a:t>
            </a:r>
          </a:p>
          <a:p>
            <a:pPr lvl="1"/>
            <a:r>
              <a:rPr lang="en-US" sz="2000" dirty="0"/>
              <a:t>Keep it chilled, away from sunlight</a:t>
            </a:r>
          </a:p>
          <a:p>
            <a:pPr lvl="1"/>
            <a:r>
              <a:rPr lang="en-US" sz="2000" dirty="0"/>
              <a:t>Deliver it to the lab on time, according to the method</a:t>
            </a:r>
          </a:p>
          <a:p>
            <a:pPr lvl="2"/>
            <a:r>
              <a:rPr lang="en-US" sz="1800" dirty="0"/>
              <a:t>For regulatory monitoring, non-potable water require processing within 8 hours of collection for lab analysis methods that reference Standard Methods 9060B instructions for sample hold time</a:t>
            </a:r>
          </a:p>
        </p:txBody>
      </p:sp>
    </p:spTree>
    <p:extLst>
      <p:ext uri="{BB962C8B-B14F-4D97-AF65-F5344CB8AC3E}">
        <p14:creationId xmlns:p14="http://schemas.microsoft.com/office/powerpoint/2010/main" val="103797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to Farms:</a:t>
            </a:r>
            <a:br>
              <a:rPr lang="en-US" dirty="0"/>
            </a:br>
            <a:r>
              <a:rPr lang="en-US" dirty="0"/>
              <a:t>Communicate with the Lab</a:t>
            </a:r>
          </a:p>
        </p:txBody>
      </p:sp>
      <p:sp>
        <p:nvSpPr>
          <p:cNvPr id="3" name="Text Placeholder 2"/>
          <p:cNvSpPr>
            <a:spLocks noGrp="1"/>
          </p:cNvSpPr>
          <p:nvPr>
            <p:ph type="body" sz="quarter" idx="10"/>
          </p:nvPr>
        </p:nvSpPr>
        <p:spPr>
          <a:xfrm>
            <a:off x="457200" y="1600200"/>
            <a:ext cx="8229600" cy="4114800"/>
          </a:xfrm>
        </p:spPr>
        <p:txBody>
          <a:bodyPr/>
          <a:lstStyle/>
          <a:p>
            <a:r>
              <a:rPr lang="en-US" dirty="0"/>
              <a:t>Let the lab know you want:</a:t>
            </a:r>
          </a:p>
          <a:p>
            <a:pPr lvl="1"/>
            <a:r>
              <a:rPr lang="en-US" dirty="0"/>
              <a:t>Analysis for generic </a:t>
            </a:r>
            <a:r>
              <a:rPr lang="en-US" i="1" dirty="0"/>
              <a:t>E. coli</a:t>
            </a:r>
            <a:r>
              <a:rPr lang="en-US" dirty="0"/>
              <a:t> </a:t>
            </a:r>
          </a:p>
          <a:p>
            <a:pPr lvl="1"/>
            <a:r>
              <a:rPr lang="en-US" dirty="0"/>
              <a:t>A quantitative test, that will give you a number</a:t>
            </a:r>
          </a:p>
          <a:p>
            <a:pPr lvl="2"/>
            <a:r>
              <a:rPr lang="en-US" dirty="0"/>
              <a:t>Presence/absence OK for postharvest water only.</a:t>
            </a:r>
          </a:p>
          <a:p>
            <a:pPr lvl="2"/>
            <a:r>
              <a:rPr lang="en-US" dirty="0"/>
              <a:t>Confirm one of the FDA-accepted methods is used.</a:t>
            </a:r>
          </a:p>
          <a:p>
            <a:r>
              <a:rPr lang="en-US" dirty="0"/>
              <a:t>Ask the lab:</a:t>
            </a:r>
          </a:p>
          <a:p>
            <a:pPr lvl="1"/>
            <a:r>
              <a:rPr lang="en-US" dirty="0"/>
              <a:t>If they have a sampling kit to send to the farm</a:t>
            </a:r>
          </a:p>
          <a:p>
            <a:pPr lvl="2"/>
            <a:r>
              <a:rPr lang="en-US" dirty="0"/>
              <a:t>This should include a sterile bottle and sampling instructions</a:t>
            </a:r>
          </a:p>
          <a:p>
            <a:pPr lvl="1"/>
            <a:r>
              <a:rPr lang="en-US" dirty="0"/>
              <a:t>Instructions for delivery (any limitations on sample receipt)</a:t>
            </a:r>
          </a:p>
          <a:p>
            <a:pPr lvl="1"/>
            <a:r>
              <a:rPr lang="en-US" dirty="0"/>
              <a:t>What it costs to run a sample</a:t>
            </a:r>
          </a:p>
          <a:p>
            <a:pPr lvl="1"/>
            <a:r>
              <a:rPr lang="en-US" dirty="0"/>
              <a:t>When the results will come back, for the farm’s records</a:t>
            </a:r>
          </a:p>
          <a:p>
            <a:pPr lvl="1"/>
            <a:endParaRPr lang="en-US" dirty="0"/>
          </a:p>
        </p:txBody>
      </p:sp>
    </p:spTree>
    <p:extLst>
      <p:ext uri="{BB962C8B-B14F-4D97-AF65-F5344CB8AC3E}">
        <p14:creationId xmlns:p14="http://schemas.microsoft.com/office/powerpoint/2010/main" val="355516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to Farms:</a:t>
            </a:r>
            <a:br>
              <a:rPr lang="en-US" dirty="0"/>
            </a:br>
            <a:r>
              <a:rPr lang="en-US" dirty="0"/>
              <a:t>Know What the Results Mean</a:t>
            </a:r>
          </a:p>
        </p:txBody>
      </p:sp>
      <p:sp>
        <p:nvSpPr>
          <p:cNvPr id="3" name="Text Placeholder 2"/>
          <p:cNvSpPr>
            <a:spLocks noGrp="1"/>
          </p:cNvSpPr>
          <p:nvPr>
            <p:ph type="body" sz="quarter" idx="10"/>
          </p:nvPr>
        </p:nvSpPr>
        <p:spPr>
          <a:xfrm>
            <a:off x="457200" y="1600200"/>
            <a:ext cx="8229600" cy="5029200"/>
          </a:xfrm>
        </p:spPr>
        <p:txBody>
          <a:bodyPr/>
          <a:lstStyle/>
          <a:p>
            <a:r>
              <a:rPr lang="en-US" dirty="0"/>
              <a:t>Use current FSMA PSR requirements as a baseline to think about production water quality:</a:t>
            </a:r>
          </a:p>
          <a:p>
            <a:pPr lvl="2"/>
            <a:r>
              <a:rPr lang="en-US" dirty="0"/>
              <a:t>Geometric mean 126 or less CFU (MPN)</a:t>
            </a:r>
            <a:r>
              <a:rPr lang="en-US" i="1" dirty="0"/>
              <a:t> E. coli </a:t>
            </a:r>
            <a:r>
              <a:rPr lang="en-US" dirty="0"/>
              <a:t>/100 mL</a:t>
            </a:r>
          </a:p>
          <a:p>
            <a:pPr lvl="2"/>
            <a:r>
              <a:rPr lang="en-US" dirty="0"/>
              <a:t>Statistical Threshold Value 410 or less CFU (MPN)</a:t>
            </a:r>
            <a:r>
              <a:rPr lang="en-US" i="1" dirty="0"/>
              <a:t> E. coli </a:t>
            </a:r>
            <a:r>
              <a:rPr lang="en-US" dirty="0"/>
              <a:t>/100 mL</a:t>
            </a:r>
          </a:p>
          <a:p>
            <a:pPr marL="457200" lvl="1" indent="0">
              <a:buNone/>
            </a:pPr>
            <a:r>
              <a:rPr lang="en-US" i="1" dirty="0"/>
              <a:t>Remember, farmers are only required to begin collecting water before 2022 (largest farms), so these are guidelines. Also be aware buyer may have requirements now. </a:t>
            </a:r>
          </a:p>
          <a:p>
            <a:pPr marL="514350" indent="-457200"/>
            <a:r>
              <a:rPr lang="en-US" dirty="0"/>
              <a:t>Postharvest water current FSMA PSR requirement: </a:t>
            </a:r>
          </a:p>
          <a:p>
            <a:pPr lvl="1"/>
            <a:r>
              <a:rPr lang="en-US" dirty="0"/>
              <a:t>No detectable </a:t>
            </a:r>
            <a:r>
              <a:rPr lang="en-US" i="1" dirty="0"/>
              <a:t>E. coli </a:t>
            </a:r>
            <a:r>
              <a:rPr lang="en-US" dirty="0"/>
              <a:t>in 100 mL water</a:t>
            </a:r>
          </a:p>
          <a:p>
            <a:r>
              <a:rPr lang="en-US" dirty="0"/>
              <a:t>Encourage farmers to look at all test results so they get a feel for quality over time!</a:t>
            </a:r>
          </a:p>
        </p:txBody>
      </p:sp>
    </p:spTree>
    <p:extLst>
      <p:ext uri="{BB962C8B-B14F-4D97-AF65-F5344CB8AC3E}">
        <p14:creationId xmlns:p14="http://schemas.microsoft.com/office/powerpoint/2010/main" val="938427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Resources</a:t>
            </a:r>
          </a:p>
        </p:txBody>
      </p:sp>
      <p:sp>
        <p:nvSpPr>
          <p:cNvPr id="3" name="Text Placeholder 2"/>
          <p:cNvSpPr>
            <a:spLocks noGrp="1"/>
          </p:cNvSpPr>
          <p:nvPr>
            <p:ph type="body" sz="quarter" idx="10"/>
          </p:nvPr>
        </p:nvSpPr>
        <p:spPr>
          <a:xfrm>
            <a:off x="457200" y="1447800"/>
            <a:ext cx="8229600" cy="4114800"/>
          </a:xfrm>
        </p:spPr>
        <p:txBody>
          <a:bodyPr/>
          <a:lstStyle/>
          <a:p>
            <a:r>
              <a:rPr lang="en-US" sz="2000" dirty="0"/>
              <a:t>PSA Fact Sheet </a:t>
            </a:r>
            <a:r>
              <a:rPr lang="en-US" sz="2000" i="1" dirty="0"/>
              <a:t>The Water Analysis Method Requirement in the FSMA Produce Safety Rule </a:t>
            </a:r>
            <a:r>
              <a:rPr lang="en-US" sz="2000" dirty="0"/>
              <a:t>(rev 01/2018 </a:t>
            </a:r>
            <a:r>
              <a:rPr lang="en-US" sz="2000" u="sng" dirty="0">
                <a:hlinkClick r:id="rId3"/>
              </a:rPr>
              <a:t>link here</a:t>
            </a:r>
            <a:r>
              <a:rPr lang="en-US" sz="2000" dirty="0"/>
              <a:t>)</a:t>
            </a:r>
            <a:endParaRPr lang="en-US" sz="3200" dirty="0"/>
          </a:p>
          <a:p>
            <a:r>
              <a:rPr lang="en-US" sz="2000" dirty="0"/>
              <a:t>PSA Fact Sheet </a:t>
            </a:r>
            <a:r>
              <a:rPr lang="en-US" sz="2000" i="1" dirty="0"/>
              <a:t>Geometric Means, Statistical Threshold Values, and Microbial Die-Off Rates (longhand calculations) </a:t>
            </a:r>
            <a:r>
              <a:rPr lang="en-US" sz="2000" dirty="0"/>
              <a:t>(02/17/2017 </a:t>
            </a:r>
            <a:r>
              <a:rPr lang="en-US" sz="2000" u="sng" dirty="0">
                <a:hlinkClick r:id="rId4"/>
              </a:rPr>
              <a:t>link here</a:t>
            </a:r>
            <a:r>
              <a:rPr lang="en-US" sz="2000" dirty="0"/>
              <a:t>)</a:t>
            </a:r>
            <a:endParaRPr lang="en-US" sz="3200" dirty="0"/>
          </a:p>
          <a:p>
            <a:r>
              <a:rPr lang="en-US" sz="2000" dirty="0"/>
              <a:t>Western Center for Food Safety </a:t>
            </a:r>
            <a:r>
              <a:rPr lang="en-US" sz="2000" i="1" dirty="0"/>
              <a:t>Tools to calculate Geometric Mean and Statistical Threshold Value</a:t>
            </a:r>
            <a:r>
              <a:rPr lang="en-US" sz="2000" dirty="0"/>
              <a:t> (UC Davis and University of Arizona </a:t>
            </a:r>
            <a:r>
              <a:rPr lang="en-US" sz="2000" u="sng" dirty="0">
                <a:hlinkClick r:id="rId5"/>
              </a:rPr>
              <a:t>link here</a:t>
            </a:r>
            <a:r>
              <a:rPr lang="en-US" sz="2000" dirty="0"/>
              <a:t>)</a:t>
            </a:r>
          </a:p>
          <a:p>
            <a:r>
              <a:rPr lang="en-US" sz="2000" dirty="0"/>
              <a:t>FDA Fact Sheet </a:t>
            </a:r>
            <a:r>
              <a:rPr lang="en-US" sz="2000" i="1" dirty="0"/>
              <a:t>Equivalent Testing Methodologies for Agricultural Water </a:t>
            </a:r>
            <a:r>
              <a:rPr lang="en-US" sz="2000" dirty="0"/>
              <a:t>(07/03/2018 </a:t>
            </a:r>
            <a:r>
              <a:rPr lang="en-US" sz="2000" u="sng" dirty="0">
                <a:hlinkClick r:id="rId6"/>
              </a:rPr>
              <a:t>link here</a:t>
            </a:r>
            <a:r>
              <a:rPr lang="en-US" sz="2000" dirty="0"/>
              <a:t>)</a:t>
            </a:r>
            <a:endParaRPr lang="en-US" sz="3200" dirty="0"/>
          </a:p>
          <a:p>
            <a:r>
              <a:rPr lang="en-US" sz="2000" dirty="0"/>
              <a:t>FDA Question and Answer Sheet </a:t>
            </a:r>
            <a:r>
              <a:rPr lang="en-US" sz="2000" i="1" dirty="0"/>
              <a:t>FSMA Final Rule for Produce Safety: How Did FDA Establish Requirements for Water Quality and Testing of Irrigation Water?</a:t>
            </a:r>
            <a:r>
              <a:rPr lang="en-US" sz="2000" dirty="0"/>
              <a:t> (November 2015; </a:t>
            </a:r>
            <a:r>
              <a:rPr lang="en-US" sz="2000" u="sng" dirty="0">
                <a:hlinkClick r:id="rId7"/>
              </a:rPr>
              <a:t>link here</a:t>
            </a:r>
            <a:r>
              <a:rPr lang="en-US" sz="2000" dirty="0"/>
              <a:t>)</a:t>
            </a:r>
          </a:p>
          <a:p>
            <a:r>
              <a:rPr lang="en-US" sz="2000" dirty="0"/>
              <a:t>FDA Proposed Rule </a:t>
            </a:r>
            <a:r>
              <a:rPr lang="en-US" sz="2000" i="1" dirty="0"/>
              <a:t>Standards for the Growing, Harvesting, Packing, and Holding of Produce for Human Consumption; Extension of Compliance Dates for Subpart E</a:t>
            </a:r>
            <a:r>
              <a:rPr lang="en-US" sz="2000" dirty="0"/>
              <a:t> (9/13/17 </a:t>
            </a:r>
            <a:r>
              <a:rPr lang="en-US" sz="2000" u="sng" dirty="0">
                <a:hlinkClick r:id="rId8"/>
              </a:rPr>
              <a:t>link here</a:t>
            </a:r>
            <a:r>
              <a:rPr lang="en-US" sz="2000" dirty="0"/>
              <a:t>)</a:t>
            </a:r>
            <a:endParaRPr lang="en-US" sz="3200" dirty="0"/>
          </a:p>
        </p:txBody>
      </p:sp>
    </p:spTree>
    <p:extLst>
      <p:ext uri="{BB962C8B-B14F-4D97-AF65-F5344CB8AC3E}">
        <p14:creationId xmlns:p14="http://schemas.microsoft.com/office/powerpoint/2010/main" val="242442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Text Placeholder 2"/>
          <p:cNvSpPr>
            <a:spLocks noGrp="1"/>
          </p:cNvSpPr>
          <p:nvPr>
            <p:ph type="body" sz="quarter" idx="10"/>
          </p:nvPr>
        </p:nvSpPr>
        <p:spPr>
          <a:xfrm>
            <a:off x="457200" y="1295400"/>
            <a:ext cx="8229600" cy="4114800"/>
          </a:xfrm>
        </p:spPr>
        <p:txBody>
          <a:bodyPr/>
          <a:lstStyle/>
          <a:p>
            <a:r>
              <a:rPr lang="en-US" sz="2400" dirty="0"/>
              <a:t>The following files will be shared via the </a:t>
            </a:r>
            <a:r>
              <a:rPr lang="en-US" sz="2400" dirty="0">
                <a:hlinkClick r:id="rId2"/>
              </a:rPr>
              <a:t>NECAFS Clearinghouse</a:t>
            </a:r>
            <a:r>
              <a:rPr lang="en-US" sz="2400" dirty="0"/>
              <a:t> after the webinar</a:t>
            </a:r>
          </a:p>
          <a:p>
            <a:pPr lvl="1"/>
            <a:r>
              <a:rPr lang="en-US" sz="2000" dirty="0"/>
              <a:t>The Michigan State University Procedure for building a map of water analysis labs</a:t>
            </a:r>
            <a:endParaRPr lang="en-US" sz="2000" strike="sngStrike" dirty="0"/>
          </a:p>
          <a:p>
            <a:pPr lvl="1"/>
            <a:r>
              <a:rPr lang="en-US" sz="2000" dirty="0"/>
              <a:t>This annotated set of webinar slides, for educational use to describe current FMSA Produce Safety Rule requirements to laboratories</a:t>
            </a:r>
          </a:p>
          <a:p>
            <a:pPr lvl="1"/>
            <a:r>
              <a:rPr lang="en-US" sz="2000" dirty="0"/>
              <a:t>A recording of the webinar video</a:t>
            </a:r>
          </a:p>
          <a:p>
            <a:r>
              <a:rPr lang="en-US" sz="2400" dirty="0"/>
              <a:t>Please discard the </a:t>
            </a:r>
            <a:br>
              <a:rPr lang="en-US" sz="2400" dirty="0"/>
            </a:br>
            <a:r>
              <a:rPr lang="en-US" sz="2400" dirty="0"/>
              <a:t>draft Procedure, </a:t>
            </a:r>
            <a:br>
              <a:rPr lang="en-US" sz="2400" dirty="0"/>
            </a:br>
            <a:r>
              <a:rPr lang="en-US" sz="2400" dirty="0"/>
              <a:t>if you received it,</a:t>
            </a:r>
            <a:br>
              <a:rPr lang="en-US" sz="2400" dirty="0"/>
            </a:br>
            <a:r>
              <a:rPr lang="en-US" sz="2400" dirty="0"/>
              <a:t>and replace it with</a:t>
            </a:r>
            <a:br>
              <a:rPr lang="en-US" sz="2400" dirty="0"/>
            </a:br>
            <a:r>
              <a:rPr lang="en-US" sz="2400" dirty="0"/>
              <a:t>the final version.</a:t>
            </a:r>
          </a:p>
        </p:txBody>
      </p:sp>
      <p:pic>
        <p:nvPicPr>
          <p:cNvPr id="4" name="Picture 3"/>
          <p:cNvPicPr>
            <a:picLocks noChangeAspect="1"/>
          </p:cNvPicPr>
          <p:nvPr/>
        </p:nvPicPr>
        <p:blipFill rotWithShape="1">
          <a:blip r:embed="rId3"/>
          <a:srcRect l="1793" t="15822" r="45491" b="47371"/>
          <a:stretch/>
        </p:blipFill>
        <p:spPr>
          <a:xfrm>
            <a:off x="3657600" y="4114800"/>
            <a:ext cx="5029200" cy="1998677"/>
          </a:xfrm>
          <a:prstGeom prst="rect">
            <a:avLst/>
          </a:prstGeom>
          <a:ln w="19050">
            <a:solidFill>
              <a:schemeClr val="tx1"/>
            </a:solidFill>
          </a:ln>
        </p:spPr>
      </p:pic>
    </p:spTree>
    <p:extLst>
      <p:ext uri="{BB962C8B-B14F-4D97-AF65-F5344CB8AC3E}">
        <p14:creationId xmlns:p14="http://schemas.microsoft.com/office/powerpoint/2010/main" val="130611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C8FB-AF83-3A48-A75D-7F26048841A1}"/>
              </a:ext>
            </a:extLst>
          </p:cNvPr>
          <p:cNvSpPr>
            <a:spLocks noGrp="1"/>
          </p:cNvSpPr>
          <p:nvPr>
            <p:ph type="title"/>
          </p:nvPr>
        </p:nvSpPr>
        <p:spPr/>
        <p:txBody>
          <a:bodyPr/>
          <a:lstStyle/>
          <a:p>
            <a:r>
              <a:rPr lang="en-US"/>
              <a:t>Background</a:t>
            </a:r>
            <a:endParaRPr lang="en-US" dirty="0"/>
          </a:p>
        </p:txBody>
      </p:sp>
      <p:sp>
        <p:nvSpPr>
          <p:cNvPr id="3" name="Text Placeholder 2">
            <a:extLst>
              <a:ext uri="{FF2B5EF4-FFF2-40B4-BE49-F238E27FC236}">
                <a16:creationId xmlns:a16="http://schemas.microsoft.com/office/drawing/2014/main" id="{FEE12F9F-4914-5144-BD4C-39A0B39632BD}"/>
              </a:ext>
            </a:extLst>
          </p:cNvPr>
          <p:cNvSpPr>
            <a:spLocks noGrp="1"/>
          </p:cNvSpPr>
          <p:nvPr>
            <p:ph type="body" sz="quarter" idx="10"/>
          </p:nvPr>
        </p:nvSpPr>
        <p:spPr/>
        <p:txBody>
          <a:bodyPr/>
          <a:lstStyle/>
          <a:p>
            <a:r>
              <a:rPr lang="en-US" sz="2400" dirty="0"/>
              <a:t>Many farmers are interested in testing their water to meet both buyer and FSMA Produce Safety Rule (PSR) requirements</a:t>
            </a:r>
          </a:p>
          <a:p>
            <a:r>
              <a:rPr lang="en-US" sz="2400" dirty="0"/>
              <a:t>Farmers may need help identifying both the tests they need and labs that can perform these tests </a:t>
            </a:r>
          </a:p>
          <a:p>
            <a:r>
              <a:rPr lang="en-US" sz="2400" dirty="0"/>
              <a:t>Many supporting organizations can help farmers understand water testing requirements and identify labs that can perform the required tests</a:t>
            </a:r>
          </a:p>
          <a:p>
            <a:r>
              <a:rPr lang="en-US" sz="2400" dirty="0"/>
              <a:t>Some laboratories are not aware of buyer (audit) or PSR requirements leading to potential for inaccurate recommendations or the wrong tests being performed</a:t>
            </a:r>
          </a:p>
        </p:txBody>
      </p:sp>
    </p:spTree>
    <p:extLst>
      <p:ext uri="{BB962C8B-B14F-4D97-AF65-F5344CB8AC3E}">
        <p14:creationId xmlns:p14="http://schemas.microsoft.com/office/powerpoint/2010/main" val="1537643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800" y="1912405"/>
            <a:ext cx="2741632" cy="3657600"/>
          </a:xfrm>
          <a:prstGeom prst="rect">
            <a:avLst/>
          </a:prstGeom>
        </p:spPr>
      </p:pic>
      <p:sp>
        <p:nvSpPr>
          <p:cNvPr id="6" name="TextBox 5"/>
          <p:cNvSpPr txBox="1"/>
          <p:nvPr/>
        </p:nvSpPr>
        <p:spPr>
          <a:xfrm>
            <a:off x="3581400" y="1886129"/>
            <a:ext cx="5056477" cy="3139321"/>
          </a:xfrm>
          <a:prstGeom prst="rect">
            <a:avLst/>
          </a:prstGeom>
          <a:noFill/>
        </p:spPr>
        <p:txBody>
          <a:bodyPr wrap="square" rtlCol="0">
            <a:spAutoFit/>
          </a:bodyPr>
          <a:lstStyle/>
          <a:p>
            <a:r>
              <a:rPr lang="en-US" b="1" dirty="0"/>
              <a:t>Produce Safety Alliance </a:t>
            </a:r>
          </a:p>
          <a:p>
            <a:pPr marL="285750" indent="-285750">
              <a:buFont typeface="Arial" panose="020B0604020202020204" pitchFamily="34" charset="0"/>
              <a:buChar char="•"/>
            </a:pPr>
            <a:r>
              <a:rPr lang="en-US" dirty="0"/>
              <a:t>Don Stoeckel, dstoeckel@cornell.edu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PSA team, producesafetyalliance.cornell.edu</a:t>
            </a:r>
          </a:p>
          <a:p>
            <a:endParaRPr lang="en-US" b="1" dirty="0"/>
          </a:p>
          <a:p>
            <a:r>
              <a:rPr lang="en-US" b="1" dirty="0"/>
              <a:t>Michigan State University</a:t>
            </a:r>
          </a:p>
          <a:p>
            <a:pPr marL="285750" indent="-285750">
              <a:buFont typeface="Arial" panose="020B0604020202020204" pitchFamily="34" charset="0"/>
              <a:buChar char="•"/>
            </a:pPr>
            <a:r>
              <a:rPr lang="en-US" dirty="0"/>
              <a:t>Marissa Schuh (schuhmar@anr.msu.edu)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Phil Tocco (tocco@anr.msu.edu)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Ben Phillips (phil406@anr.msu.edu)</a:t>
            </a:r>
          </a:p>
        </p:txBody>
      </p:sp>
      <p:sp>
        <p:nvSpPr>
          <p:cNvPr id="8" name="TextBox 7"/>
          <p:cNvSpPr txBox="1"/>
          <p:nvPr/>
        </p:nvSpPr>
        <p:spPr>
          <a:xfrm>
            <a:off x="3657600" y="685800"/>
            <a:ext cx="4471930" cy="1200329"/>
          </a:xfrm>
          <a:prstGeom prst="rect">
            <a:avLst/>
          </a:prstGeom>
          <a:noFill/>
        </p:spPr>
        <p:txBody>
          <a:bodyPr wrap="none" rtlCol="0">
            <a:spAutoFit/>
          </a:bodyPr>
          <a:lstStyle/>
          <a:p>
            <a:r>
              <a:rPr lang="en-US" sz="7200" b="1" dirty="0">
                <a:latin typeface="+mj-lt"/>
              </a:rPr>
              <a:t>Questions?</a:t>
            </a:r>
          </a:p>
        </p:txBody>
      </p:sp>
    </p:spTree>
    <p:extLst>
      <p:ext uri="{BB962C8B-B14F-4D97-AF65-F5344CB8AC3E}">
        <p14:creationId xmlns:p14="http://schemas.microsoft.com/office/powerpoint/2010/main" val="408226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C8FB-AF83-3A48-A75D-7F26048841A1}"/>
              </a:ext>
            </a:extLst>
          </p:cNvPr>
          <p:cNvSpPr>
            <a:spLocks noGrp="1"/>
          </p:cNvSpPr>
          <p:nvPr>
            <p:ph type="title"/>
          </p:nvPr>
        </p:nvSpPr>
        <p:spPr/>
        <p:txBody>
          <a:bodyPr/>
          <a:lstStyle/>
          <a:p>
            <a:r>
              <a:rPr lang="en-US"/>
              <a:t>Background</a:t>
            </a:r>
            <a:endParaRPr lang="en-US" dirty="0"/>
          </a:p>
        </p:txBody>
      </p:sp>
      <p:sp>
        <p:nvSpPr>
          <p:cNvPr id="3" name="Text Placeholder 2">
            <a:extLst>
              <a:ext uri="{FF2B5EF4-FFF2-40B4-BE49-F238E27FC236}">
                <a16:creationId xmlns:a16="http://schemas.microsoft.com/office/drawing/2014/main" id="{FEE12F9F-4914-5144-BD4C-39A0B39632BD}"/>
              </a:ext>
            </a:extLst>
          </p:cNvPr>
          <p:cNvSpPr>
            <a:spLocks noGrp="1"/>
          </p:cNvSpPr>
          <p:nvPr>
            <p:ph type="body" sz="quarter" idx="10"/>
          </p:nvPr>
        </p:nvSpPr>
        <p:spPr/>
        <p:txBody>
          <a:bodyPr/>
          <a:lstStyle/>
          <a:p>
            <a:r>
              <a:rPr lang="en-US" sz="2400" b="1" dirty="0">
                <a:solidFill>
                  <a:srgbClr val="006F51"/>
                </a:solidFill>
              </a:rPr>
              <a:t>Some laboratories are not aware of buyer (audit) or PSR requirements leading to potential for inaccurate recommendations or the wrong tests being performed</a:t>
            </a:r>
          </a:p>
          <a:p>
            <a:endParaRPr lang="en-US" sz="2400" b="1" dirty="0"/>
          </a:p>
          <a:p>
            <a:r>
              <a:rPr lang="en-US" sz="2400" dirty="0"/>
              <a:t>As one way to address this concern, the following slides were excerpted and updated from a webinar that was presented on June 22, 2018</a:t>
            </a:r>
          </a:p>
          <a:p>
            <a:pPr lvl="1"/>
            <a:r>
              <a:rPr lang="en-US" sz="2000" dirty="0"/>
              <a:t>The excerpt is for potential use as educational materials</a:t>
            </a:r>
          </a:p>
          <a:p>
            <a:pPr lvl="1"/>
            <a:r>
              <a:rPr lang="en-US" sz="2000" dirty="0"/>
              <a:t>The full webinar and associated Standard Operating Procedure can be found on the </a:t>
            </a:r>
            <a:r>
              <a:rPr lang="en-US" sz="2000" dirty="0">
                <a:hlinkClick r:id="rId3"/>
              </a:rPr>
              <a:t>NECAFS Clearinghouse </a:t>
            </a:r>
            <a:r>
              <a:rPr lang="en-US" sz="2000" dirty="0"/>
              <a:t>web site</a:t>
            </a:r>
          </a:p>
        </p:txBody>
      </p:sp>
    </p:spTree>
    <p:extLst>
      <p:ext uri="{BB962C8B-B14F-4D97-AF65-F5344CB8AC3E}">
        <p14:creationId xmlns:p14="http://schemas.microsoft.com/office/powerpoint/2010/main" val="27131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Vision</a:t>
            </a:r>
          </a:p>
        </p:txBody>
      </p:sp>
      <p:sp>
        <p:nvSpPr>
          <p:cNvPr id="3" name="Text Placeholder 2"/>
          <p:cNvSpPr>
            <a:spLocks noGrp="1"/>
          </p:cNvSpPr>
          <p:nvPr>
            <p:ph type="body" sz="quarter" idx="10"/>
          </p:nvPr>
        </p:nvSpPr>
        <p:spPr>
          <a:xfrm>
            <a:off x="457200" y="1447800"/>
            <a:ext cx="8229600" cy="4114800"/>
          </a:xfrm>
        </p:spPr>
        <p:txBody>
          <a:bodyPr/>
          <a:lstStyle/>
          <a:p>
            <a:r>
              <a:rPr lang="en-US" dirty="0"/>
              <a:t>Develop an easy and functional resource for farmers</a:t>
            </a:r>
          </a:p>
          <a:p>
            <a:r>
              <a:rPr lang="en-US" dirty="0"/>
              <a:t>Share understanding of what farmers need from labs</a:t>
            </a:r>
          </a:p>
          <a:p>
            <a:endParaRPr lang="en-US" dirty="0"/>
          </a:p>
        </p:txBody>
      </p:sp>
      <p:pic>
        <p:nvPicPr>
          <p:cNvPr id="4" name="Picture 3"/>
          <p:cNvPicPr/>
          <p:nvPr/>
        </p:nvPicPr>
        <p:blipFill rotWithShape="1">
          <a:blip r:embed="rId2"/>
          <a:srcRect l="961" t="11643" r="2084" b="6148"/>
          <a:stretch/>
        </p:blipFill>
        <p:spPr bwMode="auto">
          <a:xfrm>
            <a:off x="1752600" y="2895600"/>
            <a:ext cx="5427389" cy="3303955"/>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27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(covered in webinar)</a:t>
            </a:r>
          </a:p>
        </p:txBody>
      </p:sp>
      <p:sp>
        <p:nvSpPr>
          <p:cNvPr id="3" name="Text Placeholder 2"/>
          <p:cNvSpPr>
            <a:spLocks noGrp="1"/>
          </p:cNvSpPr>
          <p:nvPr>
            <p:ph type="body" sz="quarter" idx="10"/>
          </p:nvPr>
        </p:nvSpPr>
        <p:spPr>
          <a:xfrm>
            <a:off x="457200" y="1447800"/>
            <a:ext cx="8229600" cy="4114800"/>
          </a:xfrm>
        </p:spPr>
        <p:txBody>
          <a:bodyPr/>
          <a:lstStyle/>
          <a:p>
            <a:pPr marL="514350" indent="-514350">
              <a:buFont typeface="+mj-lt"/>
              <a:buAutoNum type="arabicPeriod"/>
            </a:pPr>
            <a:r>
              <a:rPr lang="en-US" dirty="0"/>
              <a:t>MSU developed a standard operating procedure (SOP) based on process used for their original map</a:t>
            </a:r>
          </a:p>
          <a:p>
            <a:pPr lvl="1"/>
            <a:r>
              <a:rPr lang="en-US" dirty="0"/>
              <a:t>Identifies analysis laboratories</a:t>
            </a:r>
          </a:p>
          <a:p>
            <a:pPr lvl="1"/>
            <a:r>
              <a:rPr lang="en-US" dirty="0"/>
              <a:t>Collects data from the laboratories</a:t>
            </a:r>
          </a:p>
          <a:p>
            <a:pPr lvl="1"/>
            <a:r>
              <a:rPr lang="en-US" dirty="0"/>
              <a:t>Compiles the data into a Google map</a:t>
            </a:r>
          </a:p>
          <a:p>
            <a:pPr marL="514350" indent="-514350">
              <a:buFont typeface="+mj-lt"/>
              <a:buAutoNum type="arabicPeriod"/>
            </a:pPr>
            <a:r>
              <a:rPr lang="en-US" dirty="0"/>
              <a:t>Share the standard operating procedure</a:t>
            </a:r>
          </a:p>
          <a:p>
            <a:pPr lvl="1"/>
            <a:r>
              <a:rPr lang="en-US" dirty="0"/>
              <a:t>Housed at the NECAFS Clearinghouse</a:t>
            </a:r>
          </a:p>
          <a:p>
            <a:pPr marL="514350" indent="-514350">
              <a:buFont typeface="+mj-lt"/>
              <a:buAutoNum type="arabicPeriod"/>
            </a:pPr>
            <a:r>
              <a:rPr lang="en-US" dirty="0"/>
              <a:t>Explain the SOP and discuss opportunities for collaboration</a:t>
            </a:r>
          </a:p>
        </p:txBody>
      </p:sp>
    </p:spTree>
    <p:extLst>
      <p:ext uri="{BB962C8B-B14F-4D97-AF65-F5344CB8AC3E}">
        <p14:creationId xmlns:p14="http://schemas.microsoft.com/office/powerpoint/2010/main" val="255299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457200"/>
            <a:ext cx="7772400" cy="5791200"/>
          </a:xfrm>
        </p:spPr>
        <p:txBody>
          <a:bodyPr/>
          <a:lstStyle/>
          <a:p>
            <a:pPr algn="ctr">
              <a:spcBef>
                <a:spcPts val="2400"/>
              </a:spcBef>
            </a:pPr>
            <a:r>
              <a:rPr lang="en-US" dirty="0"/>
              <a:t>4.  Since you’re talking </a:t>
            </a:r>
            <a:br>
              <a:rPr lang="en-US" dirty="0"/>
            </a:br>
            <a:r>
              <a:rPr lang="en-US" dirty="0"/>
              <a:t>to the lab anyway …</a:t>
            </a:r>
            <a:br>
              <a:rPr lang="en-US" dirty="0"/>
            </a:br>
            <a:br>
              <a:rPr lang="en-US" sz="4400" dirty="0"/>
            </a:br>
            <a:r>
              <a:rPr lang="en-US" dirty="0">
                <a:solidFill>
                  <a:srgbClr val="006F51"/>
                </a:solidFill>
              </a:rPr>
              <a:t>It might be helpful to share some basic information about current (2019) requirements in the </a:t>
            </a:r>
            <a:br>
              <a:rPr lang="en-US" dirty="0">
                <a:solidFill>
                  <a:srgbClr val="006F51"/>
                </a:solidFill>
              </a:rPr>
            </a:br>
            <a:r>
              <a:rPr lang="en-US" dirty="0">
                <a:solidFill>
                  <a:srgbClr val="006F51"/>
                </a:solidFill>
              </a:rPr>
              <a:t>FSMA Produce Safety Rule</a:t>
            </a:r>
            <a:br>
              <a:rPr lang="en-US" dirty="0">
                <a:solidFill>
                  <a:srgbClr val="006F51"/>
                </a:solidFill>
              </a:rPr>
            </a:br>
            <a:br>
              <a:rPr lang="en-US" sz="4400" dirty="0">
                <a:solidFill>
                  <a:srgbClr val="006F51"/>
                </a:solidFill>
              </a:rPr>
            </a:br>
            <a:r>
              <a:rPr lang="en-US" sz="2400" b="0" dirty="0">
                <a:effectLst/>
              </a:rPr>
              <a:t>Information such as the following slides can be useful when talking with labs.  These slides can be shared to help explain some basic background information.</a:t>
            </a:r>
            <a:endParaRPr lang="en-US" sz="4400" b="0" dirty="0">
              <a:effectLst/>
            </a:endParaRPr>
          </a:p>
        </p:txBody>
      </p:sp>
    </p:spTree>
    <p:extLst>
      <p:ext uri="{BB962C8B-B14F-4D97-AF65-F5344CB8AC3E}">
        <p14:creationId xmlns:p14="http://schemas.microsoft.com/office/powerpoint/2010/main" val="178094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79970"/>
            <a:ext cx="7467600" cy="1066800"/>
          </a:xfrm>
        </p:spPr>
        <p:txBody>
          <a:bodyPr/>
          <a:lstStyle/>
          <a:p>
            <a:pPr algn="ctr"/>
            <a:r>
              <a:rPr lang="en-US" sz="3600" dirty="0">
                <a:effectLst>
                  <a:outerShdw blurRad="38100" dist="38100" dir="2700000" algn="tl">
                    <a:srgbClr val="000000">
                      <a:alpha val="43137"/>
                    </a:srgbClr>
                  </a:outerShdw>
                </a:effectLst>
              </a:rPr>
              <a:t>The Food Safety Modernization Act (FSMA)</a:t>
            </a:r>
          </a:p>
        </p:txBody>
      </p:sp>
      <p:sp>
        <p:nvSpPr>
          <p:cNvPr id="3" name="Content Placeholder 2"/>
          <p:cNvSpPr>
            <a:spLocks noGrp="1"/>
          </p:cNvSpPr>
          <p:nvPr>
            <p:ph idx="4294967295"/>
          </p:nvPr>
        </p:nvSpPr>
        <p:spPr>
          <a:xfrm>
            <a:off x="419100" y="1752600"/>
            <a:ext cx="8305800" cy="3505200"/>
          </a:xfrm>
        </p:spPr>
        <p:txBody>
          <a:bodyPr/>
          <a:lstStyle/>
          <a:p>
            <a:pPr>
              <a:spcBef>
                <a:spcPts val="0"/>
              </a:spcBef>
            </a:pPr>
            <a:r>
              <a:rPr lang="en-US" sz="2800" dirty="0"/>
              <a:t>FSMA is administered by FDA </a:t>
            </a:r>
            <a:br>
              <a:rPr lang="en-US" sz="2800" dirty="0"/>
            </a:br>
            <a:r>
              <a:rPr lang="en-US" sz="2800" dirty="0"/>
              <a:t>and includes:</a:t>
            </a:r>
          </a:p>
          <a:p>
            <a:pPr lvl="1">
              <a:spcBef>
                <a:spcPts val="0"/>
              </a:spcBef>
            </a:pPr>
            <a:r>
              <a:rPr lang="en-US" sz="2400" b="1" dirty="0">
                <a:effectLst>
                  <a:outerShdw blurRad="38100" dist="38100" dir="2700000" algn="tl">
                    <a:srgbClr val="000000">
                      <a:alpha val="43137"/>
                    </a:srgbClr>
                  </a:outerShdw>
                </a:effectLst>
              </a:rPr>
              <a:t>Produce Safety Rule</a:t>
            </a:r>
          </a:p>
          <a:p>
            <a:pPr lvl="1">
              <a:spcBef>
                <a:spcPts val="0"/>
              </a:spcBef>
            </a:pPr>
            <a:r>
              <a:rPr lang="en-US" sz="2400" dirty="0"/>
              <a:t>Preventive Controls for Human Food</a:t>
            </a:r>
          </a:p>
          <a:p>
            <a:pPr lvl="1">
              <a:spcBef>
                <a:spcPts val="0"/>
              </a:spcBef>
            </a:pPr>
            <a:r>
              <a:rPr lang="en-US" sz="2400" dirty="0"/>
              <a:t>Preventive Controls for Animal Food</a:t>
            </a:r>
          </a:p>
          <a:p>
            <a:pPr lvl="1">
              <a:spcBef>
                <a:spcPts val="0"/>
              </a:spcBef>
            </a:pPr>
            <a:r>
              <a:rPr lang="en-US" sz="2400" dirty="0"/>
              <a:t>Foreign Supplier Verification Programs </a:t>
            </a:r>
          </a:p>
          <a:p>
            <a:pPr lvl="1">
              <a:spcBef>
                <a:spcPts val="0"/>
              </a:spcBef>
            </a:pPr>
            <a:r>
              <a:rPr lang="en-US" sz="2400" dirty="0"/>
              <a:t>Accreditation of Third-Party Auditors/Certification Bodies</a:t>
            </a:r>
          </a:p>
          <a:p>
            <a:pPr lvl="1">
              <a:spcBef>
                <a:spcPts val="0"/>
              </a:spcBef>
            </a:pPr>
            <a:r>
              <a:rPr lang="en-US" sz="2400" dirty="0"/>
              <a:t>Sanitary Transportation of Human and Animal Food</a:t>
            </a:r>
          </a:p>
          <a:p>
            <a:pPr lvl="1">
              <a:spcBef>
                <a:spcPts val="0"/>
              </a:spcBef>
            </a:pPr>
            <a:r>
              <a:rPr lang="en-US" sz="2400" dirty="0"/>
              <a:t>Prevention of Intentional Contamination/Adulteration</a:t>
            </a:r>
          </a:p>
          <a:p>
            <a:pPr>
              <a:spcBef>
                <a:spcPts val="0"/>
              </a:spcBef>
            </a:pPr>
            <a:r>
              <a:rPr lang="en-US" sz="2800" dirty="0"/>
              <a:t>Focused on prevention of food safety issues and encompasses the entire food system</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b="26871"/>
          <a:stretch/>
        </p:blipFill>
        <p:spPr>
          <a:xfrm>
            <a:off x="5638800" y="1446770"/>
            <a:ext cx="2971800" cy="1448830"/>
          </a:xfrm>
          <a:prstGeom prst="rect">
            <a:avLst/>
          </a:prstGeom>
          <a:noFill/>
          <a:ln>
            <a:noFill/>
          </a:ln>
        </p:spPr>
      </p:pic>
    </p:spTree>
    <p:extLst>
      <p:ext uri="{BB962C8B-B14F-4D97-AF65-F5344CB8AC3E}">
        <p14:creationId xmlns:p14="http://schemas.microsoft.com/office/powerpoint/2010/main" val="226881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Timeframe</a:t>
            </a:r>
          </a:p>
        </p:txBody>
      </p:sp>
      <p:sp>
        <p:nvSpPr>
          <p:cNvPr id="3" name="Text Placeholder 2"/>
          <p:cNvSpPr>
            <a:spLocks noGrp="1"/>
          </p:cNvSpPr>
          <p:nvPr>
            <p:ph type="body" sz="quarter" idx="10"/>
          </p:nvPr>
        </p:nvSpPr>
        <p:spPr>
          <a:xfrm>
            <a:off x="457200" y="1447800"/>
            <a:ext cx="8077200" cy="4114800"/>
          </a:xfrm>
        </p:spPr>
        <p:txBody>
          <a:bodyPr/>
          <a:lstStyle/>
          <a:p>
            <a:r>
              <a:rPr lang="en-US" sz="2400" b="1" dirty="0">
                <a:solidFill>
                  <a:srgbClr val="006F51"/>
                </a:solidFill>
              </a:rPr>
              <a:t>FSMA PSR </a:t>
            </a:r>
            <a:r>
              <a:rPr lang="en-US" sz="2400" b="1" i="1" dirty="0">
                <a:solidFill>
                  <a:srgbClr val="006F51"/>
                </a:solidFill>
              </a:rPr>
              <a:t>proposed</a:t>
            </a:r>
            <a:r>
              <a:rPr lang="en-US" sz="2400" b="1" dirty="0">
                <a:solidFill>
                  <a:srgbClr val="006F51"/>
                </a:solidFill>
              </a:rPr>
              <a:t> compliance </a:t>
            </a:r>
            <a:br>
              <a:rPr lang="en-US" sz="2400" b="1" dirty="0">
                <a:solidFill>
                  <a:srgbClr val="006F51"/>
                </a:solidFill>
              </a:rPr>
            </a:br>
            <a:r>
              <a:rPr lang="en-US" sz="2400" b="1" dirty="0">
                <a:solidFill>
                  <a:srgbClr val="006F51"/>
                </a:solidFill>
              </a:rPr>
              <a:t>dates </a:t>
            </a:r>
            <a:r>
              <a:rPr lang="en-US" sz="2400" b="1" u="sng" dirty="0">
                <a:solidFill>
                  <a:srgbClr val="006F51"/>
                </a:solidFill>
              </a:rPr>
              <a:t>for water</a:t>
            </a:r>
            <a:r>
              <a:rPr lang="en-US" sz="2400" b="1" dirty="0">
                <a:solidFill>
                  <a:srgbClr val="006F51"/>
                </a:solidFill>
              </a:rPr>
              <a:t> begin 2022</a:t>
            </a:r>
          </a:p>
          <a:p>
            <a:r>
              <a:rPr lang="en-US" sz="2000" dirty="0"/>
              <a:t>The reason given for this extension is</a:t>
            </a:r>
            <a:br>
              <a:rPr lang="en-US" sz="2000" dirty="0"/>
            </a:br>
            <a:r>
              <a:rPr lang="en-US" sz="2000" dirty="0"/>
              <a:t> </a:t>
            </a:r>
            <a:r>
              <a:rPr lang="en-US" sz="1800" dirty="0"/>
              <a:t>“</a:t>
            </a:r>
            <a:r>
              <a:rPr lang="en-US" sz="1800" i="1" dirty="0"/>
              <a:t>to address questions about the </a:t>
            </a:r>
            <a:br>
              <a:rPr lang="en-US" sz="1800" i="1" dirty="0"/>
            </a:br>
            <a:r>
              <a:rPr lang="en-US" sz="1800" i="1" dirty="0"/>
              <a:t>practical implementation of </a:t>
            </a:r>
            <a:br>
              <a:rPr lang="en-US" sz="1800" i="1" dirty="0"/>
            </a:br>
            <a:r>
              <a:rPr lang="en-US" sz="1800" i="1" dirty="0"/>
              <a:t>compliance with certain provisions </a:t>
            </a:r>
            <a:br>
              <a:rPr lang="en-US" sz="1800" i="1" dirty="0"/>
            </a:br>
            <a:r>
              <a:rPr lang="en-US" sz="1800" i="1" dirty="0"/>
              <a:t>and to consider how we might </a:t>
            </a:r>
            <a:br>
              <a:rPr lang="en-US" sz="1800" i="1" dirty="0"/>
            </a:br>
            <a:r>
              <a:rPr lang="en-US" sz="1800" i="1" dirty="0"/>
              <a:t>further reduce the regulatory burden </a:t>
            </a:r>
            <a:br>
              <a:rPr lang="en-US" sz="1800" i="1" dirty="0"/>
            </a:br>
            <a:r>
              <a:rPr lang="en-US" sz="1800" i="1" dirty="0"/>
              <a:t>or increase flexibility while continuing </a:t>
            </a:r>
            <a:br>
              <a:rPr lang="en-US" sz="1800" i="1" dirty="0"/>
            </a:br>
            <a:r>
              <a:rPr lang="en-US" sz="1800" i="1" dirty="0"/>
              <a:t>to achieve our regulatory objectives, </a:t>
            </a:r>
            <a:br>
              <a:rPr lang="en-US" sz="1800" i="1" dirty="0"/>
            </a:br>
            <a:r>
              <a:rPr lang="en-US" sz="1800" i="1" dirty="0"/>
              <a:t>in keeping with the Administration's </a:t>
            </a:r>
            <a:br>
              <a:rPr lang="en-US" sz="1800" i="1" dirty="0"/>
            </a:br>
            <a:r>
              <a:rPr lang="en-US" sz="1800" i="1" dirty="0"/>
              <a:t>policies”</a:t>
            </a:r>
          </a:p>
          <a:p>
            <a:r>
              <a:rPr lang="en-US" sz="2000" dirty="0"/>
              <a:t>The Produce Safety Alliance-hosted Water Summit was a forum to discuss concerns and needs</a:t>
            </a:r>
          </a:p>
          <a:p>
            <a:r>
              <a:rPr lang="en-US" sz="2000" dirty="0"/>
              <a:t>Currently we know little about what, if anything, will change by 2022.</a:t>
            </a:r>
          </a:p>
          <a:p>
            <a:pPr lvl="1"/>
            <a:r>
              <a:rPr lang="en-US" sz="1600" dirty="0"/>
              <a:t>The following slides are based on our understanding of the current requirements</a:t>
            </a:r>
          </a:p>
        </p:txBody>
      </p:sp>
      <p:pic>
        <p:nvPicPr>
          <p:cNvPr id="4" name="Picture 3"/>
          <p:cNvPicPr>
            <a:picLocks noChangeAspect="1"/>
          </p:cNvPicPr>
          <p:nvPr/>
        </p:nvPicPr>
        <p:blipFill rotWithShape="1">
          <a:blip r:embed="rId2"/>
          <a:srcRect l="29729" t="17999" r="46077" b="37762"/>
          <a:stretch/>
        </p:blipFill>
        <p:spPr>
          <a:xfrm>
            <a:off x="5334000" y="1634067"/>
            <a:ext cx="3048000" cy="3048000"/>
          </a:xfrm>
          <a:prstGeom prst="rect">
            <a:avLst/>
          </a:prstGeom>
        </p:spPr>
      </p:pic>
    </p:spTree>
    <p:extLst>
      <p:ext uri="{BB962C8B-B14F-4D97-AF65-F5344CB8AC3E}">
        <p14:creationId xmlns:p14="http://schemas.microsoft.com/office/powerpoint/2010/main" val="941696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34732</TotalTime>
  <Words>5234</Words>
  <Application>Microsoft Macintosh PowerPoint</Application>
  <PresentationFormat>On-screen Show (4:3)</PresentationFormat>
  <Paragraphs>338</Paragraphs>
  <Slides>30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Custom Design</vt:lpstr>
      <vt:lpstr>1_Strawberries</vt:lpstr>
      <vt:lpstr>Information to Share with Laboratories: FSMA Produce Safety Rule Water Quality Testing Requirements for Farms</vt:lpstr>
      <vt:lpstr>How to Create   a Water Lab Map  for Farms in Your Area</vt:lpstr>
      <vt:lpstr>Background</vt:lpstr>
      <vt:lpstr>Background</vt:lpstr>
      <vt:lpstr>Webinar Vision</vt:lpstr>
      <vt:lpstr>Process (covered in webinar)</vt:lpstr>
      <vt:lpstr>4.  Since you’re talking  to the lab anyway …  It might be helpful to share some basic information about current (2019) requirements in the  FSMA Produce Safety Rule  Information such as the following slides can be useful when talking with labs.  These slides can be shared to help explain some basic background information.</vt:lpstr>
      <vt:lpstr>The Food Safety Modernization Act (FSMA)</vt:lpstr>
      <vt:lpstr>Compliance Timeframe</vt:lpstr>
      <vt:lpstr>Current PSR: Core Requirements for Water</vt:lpstr>
      <vt:lpstr>Not All Water is Covered</vt:lpstr>
      <vt:lpstr>Criteria for Production Water</vt:lpstr>
      <vt:lpstr>More Information About Production Water Criteria</vt:lpstr>
      <vt:lpstr>Other Information About Production Water Criteria</vt:lpstr>
      <vt:lpstr>Sampling Production Water</vt:lpstr>
      <vt:lpstr>Sampling Production Water</vt:lpstr>
      <vt:lpstr>Criteria for Postharvest Water</vt:lpstr>
      <vt:lpstr>More Information About Agricultural Water Test</vt:lpstr>
      <vt:lpstr>Sampling and Analysis</vt:lpstr>
      <vt:lpstr>Timing and Location of Sampling</vt:lpstr>
      <vt:lpstr>Test methods</vt:lpstr>
      <vt:lpstr>FDA Fact Sheet: Equivalent Water Testing Methodologies (Quantitative)</vt:lpstr>
      <vt:lpstr>FDA Fact Sheet: Equivalent Water Testing Methodologies (P/A)</vt:lpstr>
      <vt:lpstr>Summary for the Lab: What We Share With the Farmer</vt:lpstr>
      <vt:lpstr>Recommendation to Farms: Test Using Valid Methods</vt:lpstr>
      <vt:lpstr>Recommendation to Farms: Communicate with the Lab</vt:lpstr>
      <vt:lpstr>Recommendation to Farms: Know What the Results Mean</vt:lpstr>
      <vt:lpstr>Selected Resources</vt:lpstr>
      <vt:lpstr>Documentation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Rob Way</cp:lastModifiedBy>
  <cp:revision>1228</cp:revision>
  <cp:lastPrinted>2016-11-14T21:50:50Z</cp:lastPrinted>
  <dcterms:created xsi:type="dcterms:W3CDTF">2011-06-08T19:39:09Z</dcterms:created>
  <dcterms:modified xsi:type="dcterms:W3CDTF">2022-10-13T13:36:39Z</dcterms:modified>
</cp:coreProperties>
</file>