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3"/>
  </p:notesMasterIdLst>
  <p:sldIdLst>
    <p:sldId id="319" r:id="rId2"/>
    <p:sldId id="327" r:id="rId3"/>
    <p:sldId id="328" r:id="rId4"/>
    <p:sldId id="321" r:id="rId5"/>
    <p:sldId id="322" r:id="rId6"/>
    <p:sldId id="324" r:id="rId7"/>
    <p:sldId id="317" r:id="rId8"/>
    <p:sldId id="326" r:id="rId9"/>
    <p:sldId id="323" r:id="rId10"/>
    <p:sldId id="325" r:id="rId11"/>
    <p:sldId id="318" r:id="rId12"/>
  </p:sldIdLst>
  <p:sldSz cx="9144000" cy="6858000" type="screen4x3"/>
  <p:notesSz cx="6858000" cy="39147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tchen Wall" initials="GW" lastIdx="1" clrIdx="0"/>
  <p:cmAuthor id="7" name="Connie Landis Fisk" initials="CF" lastIdx="9" clrIdx="7">
    <p:extLst>
      <p:ext uri="{19B8F6BF-5375-455C-9EA6-DF929625EA0E}">
        <p15:presenceInfo xmlns:p15="http://schemas.microsoft.com/office/powerpoint/2012/main" userId="gdsAba2XEg2HMslIeEJlpsO2X1m57+zau1m1/9e47u0=" providerId="None"/>
      </p:ext>
    </p:extLst>
  </p:cmAuthor>
  <p:cmAuthor id="1" name="Kristin Woods" initials="KW" lastIdx="76" clrIdx="1"/>
  <p:cmAuthor id="8" name="Gretchen L. Wall" initials="GLW" lastIdx="20" clrIdx="8">
    <p:extLst>
      <p:ext uri="{19B8F6BF-5375-455C-9EA6-DF929625EA0E}">
        <p15:presenceInfo xmlns:p15="http://schemas.microsoft.com/office/powerpoint/2012/main" userId="S-1-5-21-1275210071-879983540-725345543-620037" providerId="AD"/>
      </p:ext>
    </p:extLst>
  </p:cmAuthor>
  <p:cmAuthor id="2" name="Cornell University" initials="" lastIdx="28" clrIdx="2"/>
  <p:cmAuthor id="9" name="Don Stoeckel" initials="DMS" lastIdx="6" clrIdx="9">
    <p:extLst>
      <p:ext uri="{19B8F6BF-5375-455C-9EA6-DF929625EA0E}">
        <p15:presenceInfo xmlns:p15="http://schemas.microsoft.com/office/powerpoint/2012/main" userId="Don Stoeckel" providerId="None"/>
      </p:ext>
    </p:extLst>
  </p:cmAuthor>
  <p:cmAuthor id="3" name="Kristin Woods, PhD" initials="KW" lastIdx="20" clrIdx="3"/>
  <p:cmAuthor id="10" name="Elizabeth A. Bihn, PhD" initials="EABP" lastIdx="14" clrIdx="10">
    <p:extLst>
      <p:ext uri="{19B8F6BF-5375-455C-9EA6-DF929625EA0E}">
        <p15:presenceInfo xmlns:p15="http://schemas.microsoft.com/office/powerpoint/2012/main" userId="S::eab38@cornell.edu::cb14dd05-49f2-4059-9853-39b6b79b718a" providerId="AD"/>
      </p:ext>
    </p:extLst>
  </p:cmAuthor>
  <p:cmAuthor id="4" name="Don Stoeckel" initials="DS" lastIdx="16" clrIdx="4"/>
  <p:cmAuthor id="11" name="Laura Elisa Acuna-Maldonado" initials="LEA" lastIdx="3" clrIdx="11">
    <p:extLst>
      <p:ext uri="{19B8F6BF-5375-455C-9EA6-DF929625EA0E}">
        <p15:presenceInfo xmlns:p15="http://schemas.microsoft.com/office/powerpoint/2012/main" userId="S-1-5-21-1275210071-879983540-725345543-183419" providerId="AD"/>
      </p:ext>
    </p:extLst>
  </p:cmAuthor>
  <p:cmAuthor id="5" name="Donna Marie Pahl" initials="DMP" lastIdx="1" clrIdx="5"/>
  <p:cmAuthor id="6" name="Donna Clements" initials="DPC" lastIdx="19" clrIdx="6">
    <p:extLst>
      <p:ext uri="{19B8F6BF-5375-455C-9EA6-DF929625EA0E}">
        <p15:presenceInfo xmlns:p15="http://schemas.microsoft.com/office/powerpoint/2012/main" userId="Donna Cleme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a:srgbClr val="006F58"/>
    <a:srgbClr val="EEECE1"/>
    <a:srgbClr val="000B58"/>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33741" autoAdjust="0"/>
  </p:normalViewPr>
  <p:slideViewPr>
    <p:cSldViewPr>
      <p:cViewPr varScale="1">
        <p:scale>
          <a:sx n="34" d="100"/>
          <a:sy n="34" d="100"/>
        </p:scale>
        <p:origin x="3320" y="17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62" d="100"/>
          <a:sy n="62"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8D15DA9-721B-4AEE-B592-DFD0ABE0A812}" type="datetimeFigureOut">
              <a:rPr lang="en-US" smtClean="0"/>
              <a:t>6/30/21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F0362F6-1965-4563-A63E-21D01C05920C}" type="slidenum">
              <a:rPr lang="en-US" smtClean="0"/>
              <a:t>‹#›</a:t>
            </a:fld>
            <a:endParaRPr lang="en-US"/>
          </a:p>
        </p:txBody>
      </p:sp>
    </p:spTree>
    <p:extLst>
      <p:ext uri="{BB962C8B-B14F-4D97-AF65-F5344CB8AC3E}">
        <p14:creationId xmlns:p14="http://schemas.microsoft.com/office/powerpoint/2010/main" val="33439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f.mil/News/Photos/igphoto/2002187349/mediaid/3699968/"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ublicdomainpictures.net/en/view-image.php?image=186380&amp;picture=peach-orchard" TargetMode="External"/><Relationship Id="rId5" Type="http://schemas.openxmlformats.org/officeDocument/2006/relationships/hyperlink" Target="https://pxhere.com/en/photo/1094398" TargetMode="External"/><Relationship Id="rId4" Type="http://schemas.openxmlformats.org/officeDocument/2006/relationships/hyperlink" Target="https://pxhere.com/en/photo/158556"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orld.openfoodfacts.org/photographer/openfoodfacts-contributo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da.gov/media/110052/download#:~:text=The%20enforcement%20discretion%20covers%20certain,rule%20(FSVP)%2C%20and%20th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da.gov/media/110052/download"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da.gov/media/99911/downloa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da.gov/media/85043/download"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da.gov/media/99911/downloa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da.gov/media/85043/download"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da.gov/media/99911/downloa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da.gov/media/99911/downlo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xhere.com/en/photo/109439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da.gov/media/110023/downloa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da.gov/media/110023/downloa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media/99911/downlo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da.gov/media/99911/downloa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da.gov/media/110052/download" TargetMode="External"/><Relationship Id="rId5" Type="http://schemas.openxmlformats.org/officeDocument/2006/relationships/hyperlink" Target="https://www.fda.gov/media/110052/download#:~:text=The%20enforcement%20discretion%20covers%20certain,rule%20(FSVP)%2C%20and%20the" TargetMode="External"/><Relationship Id="rId4" Type="http://schemas.openxmlformats.org/officeDocument/2006/relationships/hyperlink" Target="https://www.fda.gov/media/85043/downlo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supplemental</a:t>
            </a:r>
            <a:r>
              <a:rPr lang="en-US" b="0" baseline="0" dirty="0"/>
              <a:t> slide that can be presented after Module 1, slide 5 </a:t>
            </a:r>
            <a:r>
              <a:rPr lang="en-US" b="1" i="1" baseline="0" dirty="0"/>
              <a:t>The Food Safety Modernization Act (FSMA).</a:t>
            </a:r>
            <a:endParaRPr lang="en-US"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Trainers may use this opportunity</a:t>
            </a:r>
            <a:r>
              <a:rPr lang="en-US" baseline="0" dirty="0"/>
              <a:t> to define Farm and Facility, and reinforce that FDA is reviewing these definitions and they may change.  This information may be important for specific farm sectors, such as in large-scale apple or leafy-greens growing areas.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information is not part of the standardized</a:t>
            </a:r>
            <a:r>
              <a:rPr lang="en-US" baseline="0" dirty="0"/>
              <a:t> curriculum because guidance is not enforceable, and subject to change at any time.  </a:t>
            </a:r>
          </a:p>
          <a:p>
            <a:endParaRPr lang="en-US" baseline="0" dirty="0"/>
          </a:p>
          <a:p>
            <a:r>
              <a:rPr lang="en-US" baseline="0" dirty="0"/>
              <a:t>The various images are meant to illustrate a variety of ‘typical’ farm settings (not necessarily the full breadth of farms covered under the definition). Original images may be found at the URLs below: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Hydroponic:  </a:t>
            </a:r>
            <a:r>
              <a:rPr lang="en-US" dirty="0">
                <a:hlinkClick r:id="rId3"/>
              </a:rPr>
              <a:t>https://www.af.mil/News/Photos/igphoto/2002187349/mediaid/3699968/</a:t>
            </a:r>
            <a:br>
              <a:rPr lang="en-US" dirty="0"/>
            </a:br>
            <a:r>
              <a:rPr lang="en-US" dirty="0"/>
              <a:t>Overview (https://</a:t>
            </a:r>
            <a:r>
              <a:rPr lang="en-US" dirty="0" err="1"/>
              <a:t>www.af.mil</a:t>
            </a:r>
            <a:r>
              <a:rPr lang="en-US" dirty="0"/>
              <a:t>/Disclaimer/)</a:t>
            </a:r>
            <a:br>
              <a:rPr lang="en-US" dirty="0"/>
            </a:br>
            <a:r>
              <a:rPr lang="en-US" dirty="0" err="1"/>
              <a:t>AF.mil</a:t>
            </a:r>
            <a:r>
              <a:rPr lang="en-US" dirty="0"/>
              <a:t> is provided as a public service by the Office of the Secretary of Air Force (Public Affairs). Information presented on </a:t>
            </a:r>
            <a:r>
              <a:rPr lang="en-US" dirty="0" err="1"/>
              <a:t>AF.mil</a:t>
            </a:r>
            <a:r>
              <a:rPr lang="en-US" dirty="0"/>
              <a:t> is considered public information and may be distributed or copied. Use of appropriate byline/photo/image credits is requested.</a:t>
            </a:r>
          </a:p>
          <a:p>
            <a:pPr marL="171450" indent="-171450">
              <a:buFont typeface="Arial" panose="020B0604020202020204" pitchFamily="34" charset="0"/>
              <a:buChar char="•"/>
            </a:pPr>
            <a:r>
              <a:rPr lang="en-US" dirty="0"/>
              <a:t>Avocado processing - copyright Produce Safety Alliance, cannot be used for other purposes without permission. </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Vineyard: </a:t>
            </a:r>
            <a:r>
              <a:rPr lang="en-US" dirty="0">
                <a:hlinkClick r:id="rId4"/>
              </a:rPr>
              <a:t>https://pxhere.com/en/photo/158556</a:t>
            </a:r>
            <a:br>
              <a:rPr lang="en-US" dirty="0"/>
            </a:br>
            <a:r>
              <a:rPr lang="en-US" dirty="0"/>
              <a:t>The image is released free of copyrights under Creative Commons CC0. You may download, modify, distribute, and use them royalty free for anything you like, even in commercial applications. Attribution is not required.</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Harvesting</a:t>
            </a:r>
            <a:r>
              <a:rPr lang="en-US" baseline="0" dirty="0"/>
              <a:t> cabbage: </a:t>
            </a:r>
            <a:r>
              <a:rPr lang="en-US" dirty="0">
                <a:hlinkClick r:id="rId5"/>
              </a:rPr>
              <a:t>https://pxhere.com/en/photo/1094398</a:t>
            </a:r>
            <a:br>
              <a:rPr lang="en-US" dirty="0"/>
            </a:br>
            <a:r>
              <a:rPr lang="en-US" dirty="0"/>
              <a:t>The image is released free of copyrights under Creative Commons CC0. You may download, modify, distribute, and use them royalty free for anything you like, even in commercial applications. Attribution is not required.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Peach orchard: </a:t>
            </a:r>
            <a:r>
              <a:rPr lang="en-US" dirty="0">
                <a:hlinkClick r:id="rId6"/>
              </a:rPr>
              <a:t>https://www.publicdomainpictures.net/en/view-image.php?image=186380&amp;picture=peach-orchard</a:t>
            </a:r>
            <a:br>
              <a:rPr lang="en-US" dirty="0"/>
            </a:br>
            <a:r>
              <a:rPr lang="en-US" dirty="0"/>
              <a:t>License: CC0 Public Domain</a:t>
            </a:r>
            <a:br>
              <a:rPr lang="en-US" dirty="0"/>
            </a:br>
            <a:r>
              <a:rPr lang="en-US" dirty="0"/>
              <a:t>Peter Griffin has released this “Peach Orchard” image under Public Domain license. It means that you can use and modify it for your personal and commercial projects. If you intend to use an image you find here for commercial use, please be aware that some photos do require a model or a property release. Pictures featuring products should be used with 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F0362F6-1965-4563-A63E-21D01C05920C}" type="slidenum">
              <a:rPr lang="en-US" smtClean="0"/>
              <a:t>1</a:t>
            </a:fld>
            <a:endParaRPr lang="en-US"/>
          </a:p>
        </p:txBody>
      </p:sp>
    </p:spTree>
    <p:extLst>
      <p:ext uri="{BB962C8B-B14F-4D97-AF65-F5344CB8AC3E}">
        <p14:creationId xmlns:p14="http://schemas.microsoft.com/office/powerpoint/2010/main" val="301854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Photo attribution: Photo by </a:t>
            </a:r>
            <a:r>
              <a:rPr lang="en-US" sz="1200" b="0" i="0" u="none" strike="noStrike" kern="1200" dirty="0">
                <a:solidFill>
                  <a:schemeClr val="tx1"/>
                </a:solidFill>
                <a:effectLst/>
                <a:latin typeface="+mn-lt"/>
                <a:ea typeface="+mn-ea"/>
                <a:cs typeface="+mn-cs"/>
                <a:hlinkClick r:id="rId3"/>
              </a:rPr>
              <a:t>openfoodfacts-contributors</a:t>
            </a:r>
            <a:r>
              <a:rPr lang="en-US" sz="1200" b="0" i="0" kern="1200" dirty="0">
                <a:solidFill>
                  <a:schemeClr val="tx1"/>
                </a:solidFill>
                <a:effectLst/>
                <a:latin typeface="+mn-lt"/>
                <a:ea typeface="+mn-ea"/>
                <a:cs typeface="+mn-cs"/>
              </a:rPr>
              <a:t> per Open Food Facts</a:t>
            </a:r>
          </a:p>
          <a:p>
            <a:r>
              <a:rPr lang="en-US" altLang="en-US" dirty="0">
                <a:cs typeface="Geneva" pitchFamily="-84" charset="0"/>
              </a:rPr>
              <a:t>Image under</a:t>
            </a:r>
            <a:r>
              <a:rPr lang="en-US" altLang="en-US" baseline="0" dirty="0">
                <a:cs typeface="Geneva" pitchFamily="-84" charset="0"/>
              </a:rPr>
              <a:t> creative commons license (https://</a:t>
            </a:r>
            <a:r>
              <a:rPr lang="en-US" altLang="en-US" baseline="0" dirty="0" err="1">
                <a:cs typeface="Geneva" pitchFamily="-84" charset="0"/>
              </a:rPr>
              <a:t>creativecommons.org</a:t>
            </a:r>
            <a:r>
              <a:rPr lang="en-US" altLang="en-US" baseline="0" dirty="0">
                <a:cs typeface="Geneva" pitchFamily="-84" charset="0"/>
              </a:rPr>
              <a:t>/licenses/by-</a:t>
            </a:r>
            <a:r>
              <a:rPr lang="en-US" altLang="en-US" baseline="0" dirty="0" err="1">
                <a:cs typeface="Geneva" pitchFamily="-84" charset="0"/>
              </a:rPr>
              <a:t>sa</a:t>
            </a:r>
            <a:r>
              <a:rPr lang="en-US" altLang="en-US" baseline="0" dirty="0">
                <a:cs typeface="Geneva" pitchFamily="-84" charset="0"/>
              </a:rPr>
              <a:t>/3.0/</a:t>
            </a:r>
            <a:r>
              <a:rPr lang="en-US" altLang="en-US" baseline="0" dirty="0" err="1">
                <a:cs typeface="Geneva" pitchFamily="-84" charset="0"/>
              </a:rPr>
              <a:t>deed.en</a:t>
            </a:r>
            <a:r>
              <a:rPr lang="en-US" altLang="en-US" baseline="0" dirty="0">
                <a:cs typeface="Geneva" pitchFamily="-84" charset="0"/>
              </a:rPr>
              <a:t>): https://</a:t>
            </a:r>
            <a:r>
              <a:rPr lang="en-US" altLang="en-US" baseline="0" dirty="0" err="1">
                <a:cs typeface="Geneva" pitchFamily="-84" charset="0"/>
              </a:rPr>
              <a:t>world.openfoodfacts.org</a:t>
            </a:r>
            <a:r>
              <a:rPr lang="en-US" altLang="en-US" baseline="0" dirty="0">
                <a:cs typeface="Geneva" pitchFamily="-84" charset="0"/>
              </a:rPr>
              <a:t>/product/0096619662067/fuji-apple-slices-</a:t>
            </a:r>
            <a:r>
              <a:rPr lang="en-US" altLang="en-US" baseline="0" dirty="0" err="1">
                <a:cs typeface="Geneva" pitchFamily="-84" charset="0"/>
              </a:rPr>
              <a:t>kirkland</a:t>
            </a:r>
            <a:endParaRPr lang="en-US" altLang="en-US" dirty="0">
              <a:cs typeface="Geneva" pitchFamily="-84" charset="0"/>
            </a:endParaRPr>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Geneva" pitchFamily="-84" charset="0"/>
              </a:defRPr>
            </a:lvl1pPr>
            <a:lvl2pPr marL="724228" indent="-278549" eaLnBrk="0" hangingPunct="0">
              <a:spcBef>
                <a:spcPct val="30000"/>
              </a:spcBef>
              <a:defRPr sz="1200">
                <a:solidFill>
                  <a:schemeClr val="tx1"/>
                </a:solidFill>
                <a:latin typeface="Calibri" panose="020F0502020204030204" pitchFamily="34" charset="0"/>
                <a:ea typeface="Geneva" pitchFamily="-84" charset="0"/>
                <a:cs typeface="Geneva" pitchFamily="-84" charset="0"/>
              </a:defRPr>
            </a:lvl2pPr>
            <a:lvl3pPr marL="1114196" indent="-222839" eaLnBrk="0" hangingPunct="0">
              <a:spcBef>
                <a:spcPct val="30000"/>
              </a:spcBef>
              <a:defRPr sz="1200">
                <a:solidFill>
                  <a:schemeClr val="tx1"/>
                </a:solidFill>
                <a:latin typeface="Calibri" panose="020F0502020204030204" pitchFamily="34" charset="0"/>
                <a:ea typeface="Geneva" pitchFamily="-84" charset="0"/>
                <a:cs typeface="Geneva" pitchFamily="-84" charset="0"/>
              </a:defRPr>
            </a:lvl3pPr>
            <a:lvl4pPr marL="1559875" indent="-222839" eaLnBrk="0" hangingPunct="0">
              <a:spcBef>
                <a:spcPct val="30000"/>
              </a:spcBef>
              <a:defRPr sz="1200">
                <a:solidFill>
                  <a:schemeClr val="tx1"/>
                </a:solidFill>
                <a:latin typeface="Calibri" panose="020F0502020204030204" pitchFamily="34" charset="0"/>
                <a:ea typeface="Geneva" pitchFamily="-84" charset="0"/>
                <a:cs typeface="Geneva" pitchFamily="-84" charset="0"/>
              </a:defRPr>
            </a:lvl4pPr>
            <a:lvl5pPr marL="2005554" indent="-222839" eaLnBrk="0" hangingPunct="0">
              <a:spcBef>
                <a:spcPct val="30000"/>
              </a:spcBef>
              <a:defRPr sz="1200">
                <a:solidFill>
                  <a:schemeClr val="tx1"/>
                </a:solidFill>
                <a:latin typeface="Calibri" panose="020F0502020204030204" pitchFamily="34" charset="0"/>
                <a:ea typeface="Geneva" pitchFamily="-84" charset="0"/>
                <a:cs typeface="Geneva" pitchFamily="-84" charset="0"/>
              </a:defRPr>
            </a:lvl5pPr>
            <a:lvl6pPr marL="2451232" indent="-222839" defTabSz="445679" eaLnBrk="0" fontAlgn="base" hangingPunct="0">
              <a:spcBef>
                <a:spcPct val="30000"/>
              </a:spcBef>
              <a:spcAft>
                <a:spcPct val="0"/>
              </a:spcAft>
              <a:defRPr sz="1200">
                <a:solidFill>
                  <a:schemeClr val="tx1"/>
                </a:solidFill>
                <a:latin typeface="Calibri" panose="020F0502020204030204" pitchFamily="34" charset="0"/>
                <a:ea typeface="Geneva" pitchFamily="-84" charset="0"/>
                <a:cs typeface="Geneva" pitchFamily="-84" charset="0"/>
              </a:defRPr>
            </a:lvl6pPr>
            <a:lvl7pPr marL="2896911" indent="-222839" defTabSz="445679" eaLnBrk="0" fontAlgn="base" hangingPunct="0">
              <a:spcBef>
                <a:spcPct val="30000"/>
              </a:spcBef>
              <a:spcAft>
                <a:spcPct val="0"/>
              </a:spcAft>
              <a:defRPr sz="1200">
                <a:solidFill>
                  <a:schemeClr val="tx1"/>
                </a:solidFill>
                <a:latin typeface="Calibri" panose="020F0502020204030204" pitchFamily="34" charset="0"/>
                <a:ea typeface="Geneva" pitchFamily="-84" charset="0"/>
                <a:cs typeface="Geneva" pitchFamily="-84" charset="0"/>
              </a:defRPr>
            </a:lvl7pPr>
            <a:lvl8pPr marL="3342589" indent="-222839" defTabSz="445679" eaLnBrk="0" fontAlgn="base" hangingPunct="0">
              <a:spcBef>
                <a:spcPct val="30000"/>
              </a:spcBef>
              <a:spcAft>
                <a:spcPct val="0"/>
              </a:spcAft>
              <a:defRPr sz="1200">
                <a:solidFill>
                  <a:schemeClr val="tx1"/>
                </a:solidFill>
                <a:latin typeface="Calibri" panose="020F0502020204030204" pitchFamily="34" charset="0"/>
                <a:ea typeface="Geneva" pitchFamily="-84" charset="0"/>
                <a:cs typeface="Geneva" pitchFamily="-84" charset="0"/>
              </a:defRPr>
            </a:lvl8pPr>
            <a:lvl9pPr marL="3788268" indent="-222839" defTabSz="445679" eaLnBrk="0" fontAlgn="base" hangingPunct="0">
              <a:spcBef>
                <a:spcPct val="30000"/>
              </a:spcBef>
              <a:spcAft>
                <a:spcPct val="0"/>
              </a:spcAft>
              <a:defRPr sz="1200">
                <a:solidFill>
                  <a:schemeClr val="tx1"/>
                </a:solidFill>
                <a:latin typeface="Calibri" panose="020F0502020204030204" pitchFamily="34" charset="0"/>
                <a:ea typeface="Geneva" pitchFamily="-84" charset="0"/>
                <a:cs typeface="Geneva" pitchFamily="-84" charset="0"/>
              </a:defRPr>
            </a:lvl9pPr>
          </a:lstStyle>
          <a:p>
            <a:pPr eaLnBrk="1" hangingPunct="1">
              <a:spcBef>
                <a:spcPct val="0"/>
              </a:spcBef>
            </a:pPr>
            <a:fld id="{1C22A1F4-5C46-415A-AE85-B028B59FB526}"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166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description of enforcement discretion</a:t>
            </a:r>
            <a:r>
              <a:rPr lang="en-US" baseline="0" dirty="0"/>
              <a:t> scope and application is complex.  The information is captured in two tables (one for Human Food, one for Animal Food) on pages 2 and 3 of the referenced FDA stakeholder update.  A fact sheet that includes the table shown can be found in the PSA Grower Training manual V 1.2 (page 39 FDA/USDA resources in v1.2 PSA Grower Training Manual).  It might be useful to walk through the table with course participants.</a:t>
            </a:r>
          </a:p>
          <a:p>
            <a:endParaRPr lang="en-US" baseline="0" dirty="0"/>
          </a:p>
          <a:p>
            <a:r>
              <a:rPr lang="en-US" baseline="0" dirty="0"/>
              <a:t>Consider handing out or viewing Table 1 from the referenced document (thumbnail in the slide for illustration; hyperlinked to https://www.fda.gov/media/110052/download#page=2 for the trainer’s convenience) </a:t>
            </a:r>
          </a:p>
          <a:p>
            <a:endParaRPr lang="en-US" i="1" baseline="0" dirty="0"/>
          </a:p>
          <a:p>
            <a:pPr marL="171450" indent="-171450">
              <a:buFont typeface="Arial" panose="020B0604020202020204" pitchFamily="34" charset="0"/>
              <a:buChar char="•"/>
            </a:pPr>
            <a:r>
              <a:rPr lang="en-US" i="0" baseline="0" dirty="0"/>
              <a:t>Column 1 relates to facilities and activities</a:t>
            </a:r>
          </a:p>
          <a:p>
            <a:pPr marL="628650" lvl="1" indent="-171450">
              <a:buFont typeface="Arial" panose="020B0604020202020204" pitchFamily="34" charset="0"/>
              <a:buChar char="•"/>
            </a:pPr>
            <a:r>
              <a:rPr lang="en-US" i="0" dirty="0"/>
              <a:t>Facilities that would qualify as Secondary Activities Farms except for the ownership of the facility</a:t>
            </a:r>
          </a:p>
          <a:p>
            <a:pPr marL="628650" lvl="1" indent="-171450">
              <a:buFont typeface="Arial" panose="020B0604020202020204" pitchFamily="34" charset="0"/>
              <a:buChar char="•"/>
            </a:pPr>
            <a:r>
              <a:rPr lang="en-US" i="0" dirty="0"/>
              <a:t>Facilities that would qualify as farms if they did not color RACs</a:t>
            </a:r>
          </a:p>
          <a:p>
            <a:pPr marL="628650" lvl="1" indent="-171450">
              <a:buFont typeface="Arial" panose="020B0604020202020204" pitchFamily="34" charset="0"/>
              <a:buChar char="•"/>
            </a:pPr>
            <a:r>
              <a:rPr lang="en-US" i="0" dirty="0"/>
              <a:t>Facilities that would qualify as Secondary Activities Farms except that they pack, package, label, and/or hold processed food that consists only of RACs that have been dried/dehydrated to create a distinct commodity such as dried beans </a:t>
            </a:r>
          </a:p>
          <a:p>
            <a:pPr marL="628650" lvl="1" indent="-171450">
              <a:buFont typeface="Arial" panose="020B0604020202020204" pitchFamily="34" charset="0"/>
              <a:buChar char="•"/>
            </a:pPr>
            <a:r>
              <a:rPr lang="en-US" i="0" dirty="0"/>
              <a:t>Farm mixed-type facilities making silage food for animals (only relevant to animal foods)</a:t>
            </a:r>
          </a:p>
          <a:p>
            <a:pPr marL="171450" lvl="0" indent="-171450">
              <a:buFont typeface="Arial" panose="020B0604020202020204" pitchFamily="34" charset="0"/>
              <a:buChar char="•"/>
            </a:pPr>
            <a:r>
              <a:rPr lang="en-US" i="0" dirty="0"/>
              <a:t>Colum</a:t>
            </a:r>
            <a:r>
              <a:rPr lang="en-US" i="0" baseline="0" dirty="0"/>
              <a:t>n 2 relates to whether the enforcement discretion applies to Preventive Controls requirements (Human or Animal Foods, respectively)</a:t>
            </a:r>
          </a:p>
          <a:p>
            <a:pPr marL="171450" lvl="0" indent="-171450">
              <a:buFont typeface="Arial" panose="020B0604020202020204" pitchFamily="34" charset="0"/>
              <a:buChar char="•"/>
            </a:pPr>
            <a:r>
              <a:rPr lang="en-US" i="0" baseline="0" dirty="0"/>
              <a:t>Column 3 relates to whether enforcement discretion applies to CGMPs (Human or Animal Foods, respectively)</a:t>
            </a:r>
          </a:p>
          <a:p>
            <a:pPr marL="171450" lvl="0" indent="-171450">
              <a:buFont typeface="Arial" panose="020B0604020202020204" pitchFamily="34" charset="0"/>
              <a:buChar char="•"/>
            </a:pPr>
            <a:endParaRPr lang="en-US" i="0" baseline="0" dirty="0"/>
          </a:p>
          <a:p>
            <a:pPr marL="0" lvl="0" indent="0">
              <a:buFont typeface="Arial" panose="020B0604020202020204" pitchFamily="34" charset="0"/>
              <a:buNone/>
            </a:pPr>
            <a:r>
              <a:rPr lang="en-US" i="0" baseline="0" dirty="0"/>
              <a:t>In general, the enforcement discretion applies to all situations listed except that CGMPs are required for produce RACs (as human food</a:t>
            </a:r>
            <a:r>
              <a:rPr lang="en-US" dirty="0"/>
              <a:t>).</a:t>
            </a:r>
            <a:endParaRPr lang="en-US" i="0"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FDA constituent</a:t>
            </a:r>
            <a:r>
              <a:rPr lang="en-US" b="0" baseline="0" dirty="0"/>
              <a:t> update </a:t>
            </a:r>
            <a:r>
              <a:rPr lang="en-US" sz="1200" i="1" u="sng" kern="1200" dirty="0">
                <a:solidFill>
                  <a:schemeClr val="tx1"/>
                </a:solidFill>
                <a:effectLst/>
                <a:latin typeface="+mn-lt"/>
                <a:ea typeface="+mn-ea"/>
                <a:cs typeface="+mn-cs"/>
                <a:hlinkClick r:id="rId3"/>
              </a:rPr>
              <a:t>At this time, FDA does not intend to enforce certain provisions in four regulations implementing FSMA. Which provisions and why?</a:t>
            </a:r>
            <a:r>
              <a:rPr lang="en-US" sz="1200" i="1" u="sng" kern="1200" dirty="0">
                <a:solidFill>
                  <a:schemeClr val="tx1"/>
                </a:solidFill>
                <a:effectLst/>
                <a:latin typeface="+mn-lt"/>
                <a:ea typeface="+mn-ea"/>
                <a:cs typeface="+mn-cs"/>
              </a:rPr>
              <a:t> </a:t>
            </a:r>
            <a:r>
              <a:rPr lang="en-US" sz="1200" i="0" u="none" kern="1200" dirty="0">
                <a:solidFill>
                  <a:schemeClr val="tx1"/>
                </a:solidFill>
                <a:effectLst/>
                <a:latin typeface="+mn-lt"/>
                <a:ea typeface="+mn-ea"/>
                <a:cs typeface="+mn-cs"/>
              </a:rPr>
              <a:t>a</a:t>
            </a:r>
            <a:r>
              <a:rPr lang="en-US" sz="1200" b="0" i="0" u="none" kern="1200" dirty="0">
                <a:solidFill>
                  <a:schemeClr val="tx1"/>
                </a:solidFill>
                <a:effectLst/>
                <a:latin typeface="+mn-lt"/>
                <a:ea typeface="+mn-ea"/>
                <a:cs typeface="+mn-cs"/>
              </a:rPr>
              <a:t>ccessible at </a:t>
            </a:r>
            <a:r>
              <a:rPr lang="en-US" dirty="0">
                <a:hlinkClick r:id="rId4"/>
              </a:rPr>
              <a:t>https://www.fda.gov/media/110052/download</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30CD445-F6A8-4E13-9804-7D4FBC65558E}" type="slidenum">
              <a:rPr lang="en-US" smtClean="0"/>
              <a:t>11</a:t>
            </a:fld>
            <a:endParaRPr lang="en-US"/>
          </a:p>
        </p:txBody>
      </p:sp>
    </p:spTree>
    <p:extLst>
      <p:ext uri="{BB962C8B-B14F-4D97-AF65-F5344CB8AC3E}">
        <p14:creationId xmlns:p14="http://schemas.microsoft.com/office/powerpoint/2010/main" val="291283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The</a:t>
            </a:r>
            <a:r>
              <a:rPr lang="en-US" sz="1200" b="0" i="0" u="none" kern="1200" baseline="0" dirty="0">
                <a:solidFill>
                  <a:schemeClr val="tx1"/>
                </a:solidFill>
                <a:effectLst/>
                <a:latin typeface="+mn-lt"/>
                <a:ea typeface="+mn-ea"/>
                <a:cs typeface="+mn-cs"/>
              </a:rPr>
              <a:t> full definitions of Farm, Facility, and Mixed-type Facility are very lengthy, but are excerpted from the resources and provided below for the convenience of the Trainer using these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3"/>
              </a:rPr>
              <a:t>Draft Guidance for Industry: Classification of Activities as Harvesting, Packing, Holding, or Manufacturing/Processing for Farms and Facilities</a:t>
            </a:r>
            <a:r>
              <a:rPr lang="en-US" sz="1200" b="1" i="1"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solidFill>
                  <a:schemeClr val="tx1"/>
                </a:solidFill>
                <a:hlinkClick r:id="rId3"/>
              </a:rPr>
              <a:t>https://www.fda.gov/media/99911/download</a:t>
            </a:r>
            <a:endParaRPr lang="en-US" sz="1200" i="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4"/>
              </a:rPr>
              <a:t>Questions and Answers Regarding Food Facility Registration (Seventh Edition): Guidance for Industry</a:t>
            </a:r>
            <a:r>
              <a:rPr lang="en-US" sz="1200" i="1" u="none" kern="120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hlinkClick r:id="rId4"/>
              </a:rPr>
              <a:t>https://www.fda.gov/media/85043/download</a:t>
            </a:r>
            <a:endParaRPr lang="en-US" sz="1200" i="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dirty="0">
                <a:solidFill>
                  <a:schemeClr val="tx1"/>
                </a:solidFill>
                <a:effectLst/>
                <a:latin typeface="+mn-lt"/>
                <a:ea typeface="+mn-ea"/>
                <a:cs typeface="+mn-cs"/>
              </a:rPr>
              <a:t>Definitions</a:t>
            </a:r>
            <a:r>
              <a:rPr lang="en-US" sz="1200" i="1" u="sng"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none" kern="1200" dirty="0">
                <a:solidFill>
                  <a:schemeClr val="tx1"/>
                </a:solidFill>
                <a:effectLst/>
                <a:latin typeface="+mn-lt"/>
                <a:ea typeface="+mn-ea"/>
                <a:cs typeface="+mn-cs"/>
              </a:rPr>
              <a:t>Farm </a:t>
            </a:r>
            <a:r>
              <a:rPr lang="en-US" sz="1200" i="0" u="none" kern="1200" dirty="0">
                <a:solidFill>
                  <a:schemeClr val="tx1"/>
                </a:solidFill>
                <a:effectLst/>
                <a:latin typeface="+mn-lt"/>
                <a:ea typeface="+mn-ea"/>
                <a:cs typeface="+mn-cs"/>
              </a:rPr>
              <a:t>means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(1) </a:t>
            </a:r>
            <a:r>
              <a:rPr lang="en-US" b="1" dirty="0">
                <a:solidFill>
                  <a:schemeClr val="tx1"/>
                </a:solidFill>
              </a:rPr>
              <a:t>Primary production farm</a:t>
            </a:r>
            <a:r>
              <a:rPr lang="en-US" dirty="0">
                <a:solidFill>
                  <a:schemeClr val="tx1"/>
                </a:solidFill>
              </a:rPr>
              <a:t>. A primary production farm is an operation under one management in one general (but not necessarily contiguous) physical location devoted to the growing of crops, the harvesting of crops, the raising of animals (including seafood), or any combination of these activities. The term “farm” includes operations that, in addition to these activities: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 Pack or hold raw agricultural commodities;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(ii) Pack or hold processed food, provided that all processed food used in such activities is either consumed on that farm or another farm under the same management, or is processed food identified in paragraph (1)(iii)(B)(1) of this definition; and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(iii) Manufacture/process food, provided that: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(A) All food used in such activities is consumed on that farm or another farm under the same management; or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 Any manufacturing/processing of food that is not consumed on that farm or another farm under the same management consists only of: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(1) Drying/dehydrating raw agricultural commodities to create a distinct commodity (such as drying/dehydrating grapes to produce raisins), and packaging and labeling such commodities, without additional manufacturing/processing (an example of additional manufacturing/processing is slicing);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(2) Treatment to manipulate the ripening of raw agricultural commodities (such as by treating produce with ethylene gas), and packaging and labeling treated raw agricultural commodities, without additional manufacturing/processing; and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(3) Packaging and labeling raw agricultural commodities, when these activities do not involve additional manufacturing/processing (an example of additional manufacturing/processing is irradiation); 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(2) </a:t>
            </a:r>
            <a:r>
              <a:rPr lang="en-US" b="1" dirty="0">
                <a:solidFill>
                  <a:schemeClr val="tx1"/>
                </a:solidFill>
              </a:rPr>
              <a:t>Secondary activities farm</a:t>
            </a:r>
            <a:r>
              <a:rPr lang="en-US" dirty="0">
                <a:solidFill>
                  <a:schemeClr val="tx1"/>
                </a:solidFill>
              </a:rPr>
              <a:t>. A secondary activities farm is an operation, not located on a primary production farm, devoted to harvesting (such as hulling or shelling), packing, and/or holding of raw agricultural commodities, provided that the primary production farm(s) that grows, harvests, and/or raises the majority of the raw agricultural commodities harvested, packed, and/or held by the secondary activities farm owns, or jointly owns, a majority interest in the secondary activities farm. A secondary activities farm may also conduct those additional activities allowed on a primary production farm as described in paragraph (1)(ii) and (iii) of this definition. </a:t>
            </a:r>
          </a:p>
        </p:txBody>
      </p:sp>
      <p:sp>
        <p:nvSpPr>
          <p:cNvPr id="4" name="Slide Number Placeholder 3"/>
          <p:cNvSpPr>
            <a:spLocks noGrp="1"/>
          </p:cNvSpPr>
          <p:nvPr>
            <p:ph type="sldNum" sz="quarter" idx="10"/>
          </p:nvPr>
        </p:nvSpPr>
        <p:spPr/>
        <p:txBody>
          <a:bodyPr/>
          <a:lstStyle/>
          <a:p>
            <a:fld id="{5F0362F6-1965-4563-A63E-21D01C05920C}" type="slidenum">
              <a:rPr lang="en-US" smtClean="0"/>
              <a:t>2</a:t>
            </a:fld>
            <a:endParaRPr lang="en-US"/>
          </a:p>
        </p:txBody>
      </p:sp>
    </p:spTree>
    <p:extLst>
      <p:ext uri="{BB962C8B-B14F-4D97-AF65-F5344CB8AC3E}">
        <p14:creationId xmlns:p14="http://schemas.microsoft.com/office/powerpoint/2010/main" val="131765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The</a:t>
            </a:r>
            <a:r>
              <a:rPr lang="en-US" sz="1200" b="0" i="0" u="none" kern="1200" baseline="0" dirty="0">
                <a:solidFill>
                  <a:schemeClr val="tx1"/>
                </a:solidFill>
                <a:effectLst/>
                <a:latin typeface="+mn-lt"/>
                <a:ea typeface="+mn-ea"/>
                <a:cs typeface="+mn-cs"/>
              </a:rPr>
              <a:t> full definitions of Farm, Facility, and Mixed-type Facility are very lengthy, but are excerpted from the resources and provided below for the convenience of the Trainer using these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3"/>
              </a:rPr>
              <a:t>Draft Guidance for Industry: Classification of Activities as Harvesting, Packing, Holding, or Manufacturing/Processing for Farms and Facilities</a:t>
            </a:r>
            <a:r>
              <a:rPr lang="en-US" sz="1200" b="1" i="1"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solidFill>
                  <a:schemeClr val="tx1"/>
                </a:solidFill>
                <a:hlinkClick r:id="rId3"/>
              </a:rPr>
              <a:t>https://www.fda.gov/media/99911/download</a:t>
            </a:r>
            <a:endParaRPr lang="en-US" sz="1200" i="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4"/>
              </a:rPr>
              <a:t>Questions and Answers Regarding Food Facility Registration (Seventh Edition): Guidance for Industry</a:t>
            </a:r>
            <a:r>
              <a:rPr lang="en-US" sz="1200" i="1" u="none" kern="120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hlinkClick r:id="rId4"/>
              </a:rPr>
              <a:t>https://www.fda.gov/media/85043/download</a:t>
            </a:r>
            <a:endParaRPr lang="en-US" sz="1200" i="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dirty="0">
                <a:solidFill>
                  <a:schemeClr val="tx1"/>
                </a:solidFill>
                <a:effectLst/>
                <a:latin typeface="+mn-lt"/>
                <a:ea typeface="+mn-ea"/>
                <a:cs typeface="+mn-cs"/>
              </a:rPr>
              <a:t>Definitions</a:t>
            </a:r>
            <a:r>
              <a:rPr lang="en-US" sz="1200" i="1" u="sng"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none" kern="1200" dirty="0">
                <a:solidFill>
                  <a:schemeClr val="tx1"/>
                </a:solidFill>
                <a:effectLst/>
                <a:latin typeface="+mn-lt"/>
                <a:ea typeface="+mn-ea"/>
                <a:cs typeface="+mn-cs"/>
              </a:rPr>
              <a:t>Facility</a:t>
            </a:r>
            <a:r>
              <a:rPr lang="en-US" sz="1200" b="1" i="1" u="none" kern="1200" dirty="0">
                <a:solidFill>
                  <a:schemeClr val="tx1"/>
                </a:solidFill>
                <a:effectLst/>
                <a:latin typeface="+mn-lt"/>
                <a:ea typeface="+mn-ea"/>
                <a:cs typeface="+mn-cs"/>
              </a:rPr>
              <a:t> </a:t>
            </a:r>
            <a:r>
              <a:rPr lang="en-US" sz="1200" dirty="0"/>
              <a:t>means any establishment, structure, or structures under one ownership at one general physical location, or, in the case of a mobile facility, traveling to multiple locations, that manufactures/processes, packs, or holds food for consumption in the United States. Transport vehicles are not facilities if they hold food only in the usual course of business as carriers. A facility may consist of one or more contiguous structures, and a single building may house more than one distinct facility if the facilities are under separate ownership. The private residence of an individual is not a facility. Nonbottled water drinking water collection and distribution establishments and their structures are not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5F0362F6-1965-4563-A63E-21D01C05920C}" type="slidenum">
              <a:rPr lang="en-US" smtClean="0"/>
              <a:t>3</a:t>
            </a:fld>
            <a:endParaRPr lang="en-US"/>
          </a:p>
        </p:txBody>
      </p:sp>
    </p:spTree>
    <p:extLst>
      <p:ext uri="{BB962C8B-B14F-4D97-AF65-F5344CB8AC3E}">
        <p14:creationId xmlns:p14="http://schemas.microsoft.com/office/powerpoint/2010/main" val="296463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This</a:t>
            </a:r>
            <a:r>
              <a:rPr lang="en-US" sz="1200" b="0" i="0" u="none" kern="1200" baseline="0" dirty="0">
                <a:solidFill>
                  <a:schemeClr val="tx1"/>
                </a:solidFill>
                <a:effectLst/>
                <a:latin typeface="+mn-lt"/>
                <a:ea typeface="+mn-ea"/>
                <a:cs typeface="+mn-cs"/>
              </a:rPr>
              <a:t> slide is hidden to shorten the presentation; however, it is provided as a resource for the trainer who might wish to use an example scenario that was created by FDA.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baseline="0" dirty="0">
                <a:solidFill>
                  <a:schemeClr val="tx1"/>
                </a:solidFill>
                <a:effectLst/>
                <a:latin typeface="+mn-lt"/>
                <a:ea typeface="+mn-ea"/>
                <a:cs typeface="+mn-cs"/>
              </a:rPr>
              <a:t>This is an example of an operation that is a primary production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3"/>
              </a:rPr>
              <a:t>Draft Guidance for Industry: Classification of Activities as Harvesting, Packing, Holding, or Manufacturing/Processing for Farms and Facilities</a:t>
            </a:r>
            <a:r>
              <a:rPr lang="en-US" sz="1200" b="1" i="1"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solidFill>
                  <a:schemeClr val="tx1"/>
                </a:solidFill>
                <a:hlinkClick r:id="rId3"/>
              </a:rPr>
              <a:t>https://www.fda.gov/media/99911/download</a:t>
            </a:r>
            <a:endParaRPr lang="en-US" sz="120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From Page 14: Operation C grows and harvests apples in one general physical location, so Operation C is a primary production farm. Operation C also washes the apples in a packing house that is separate from the growing area but still on the same farm. It also receives apples from another farm under separate management and washes those apples in the same packing house. The washing can be classified as “harvesting.” For the apples the operation grew, this is because the washing is occurring on a farm in the same general physical location as where the apples were grown. For the other farm’s apples, this is because the washing is occurring on a farm in the same general physical location where the farm’s own RACs were grown or raised, and </a:t>
            </a:r>
            <a:r>
              <a:rPr lang="en-US" b="1" dirty="0"/>
              <a:t>we have removed distinctions from the farm definition that limited what activities farms could perform on RACs from other farms</a:t>
            </a:r>
            <a:r>
              <a:rPr lang="en-US" dirty="0"/>
              <a:t>. An activity a farm performs on others’ RACs can be classified the same way as the same activity would be classified when performed on the farm’s own RACs.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Photo attribution</a:t>
            </a:r>
            <a:r>
              <a:rPr lang="en-US" dirty="0"/>
              <a:t>: Apple harvesting - copyright Produce Safety Alliance, cannot be used for other purposes without permission.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14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This</a:t>
            </a:r>
            <a:r>
              <a:rPr lang="en-US" sz="1200" b="0" i="0" u="none" kern="1200" baseline="0" dirty="0">
                <a:solidFill>
                  <a:schemeClr val="tx1"/>
                </a:solidFill>
                <a:effectLst/>
                <a:latin typeface="+mn-lt"/>
                <a:ea typeface="+mn-ea"/>
                <a:cs typeface="+mn-cs"/>
              </a:rPr>
              <a:t> slide is hidden to shorten the presentation; however, it is provided as a resource for the trainer who might wish to use an example scenario that was created by FDA.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baseline="0" dirty="0">
                <a:solidFill>
                  <a:schemeClr val="tx1"/>
                </a:solidFill>
                <a:effectLst/>
                <a:latin typeface="+mn-lt"/>
                <a:ea typeface="+mn-ea"/>
                <a:cs typeface="+mn-cs"/>
              </a:rPr>
              <a:t>This is an example of an operation that is a secondary activities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3"/>
              </a:rPr>
              <a:t>Draft Guidance for Industry: Classification of Activities as Harvesting, Packing, Holding, or Manufacturing/Processing for Farms and Facilities</a:t>
            </a:r>
            <a:r>
              <a:rPr lang="en-US" sz="1200" b="1" i="1"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solidFill>
                  <a:schemeClr val="tx1"/>
                </a:solidFill>
                <a:hlinkClick r:id="rId3"/>
              </a:rPr>
              <a:t>https://www.fda.gov/media/99911/download</a:t>
            </a:r>
            <a:endParaRPr lang="en-US" sz="120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A secondary activities farm is an operation, not located on a primary production farm, devoted to harvesting (such as hulling or shelling), packing, and/or holding of raw agricultural commodities, provided that the primary production farm(s) that grows, harvests, and/or raises the majority of the raw agricultural commodities harvested, packed, and/or held by the secondary activities farm owns, or jointly owns, a majority interest in the secondary activities farm.</a:t>
            </a:r>
          </a:p>
          <a:p>
            <a:endParaRPr lang="en-US" dirty="0"/>
          </a:p>
          <a:p>
            <a:r>
              <a:rPr lang="en-US" dirty="0"/>
              <a:t>Page 15:  Operation D does not grow any apples (or grow/raise any other RACs) but receives apples from multiple farms under separate management and washes them. The operation is majority owned by the primary production farms that grow the majority of the apples it washes. Operation D is a secondary activities farm. While the washing in this case does not take place in the same general physical location as where any of the apples (or any other RACs) were grown, this is the type of arrangement FDA intended to establish as within the farm definition through the addition of secondary activities farms to that definition. Thus, we consider that in such cases, the criteria in the secondary activities farm definition linking the farms where the RACs were grown to the secondary activities farm (through both the RACs themselves and the majority ownership requirement) make it appropriate to classify such an operation’s washing of apples as “harvesting” even though it is not done in the same general physical location as where the apples (or any other RACs) were grown. (In addition, if some or all of Operation D’s washing is performed for the safe or effective packing of the apples, the washing may also be classified as “packing.”)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attribution: Apple processing - copyright Produce Safety Alliance, cannot be used for other purposes without permission. </a:t>
            </a:r>
            <a:endParaRPr lang="en-US" baseline="0" dirty="0"/>
          </a:p>
          <a:p>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5</a:t>
            </a:fld>
            <a:endParaRPr lang="en-US"/>
          </a:p>
        </p:txBody>
      </p:sp>
    </p:spTree>
    <p:extLst>
      <p:ext uri="{BB962C8B-B14F-4D97-AF65-F5344CB8AC3E}">
        <p14:creationId xmlns:p14="http://schemas.microsoft.com/office/powerpoint/2010/main" val="246651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introduces the conundrum in which two operations that do the exact same thing, with the exact same risks to be managed, can be a farm (covered by Produce Safety Rule) or a facility (covered by Preventive Controls Rule for Human Foods).  The animation box represents FDA’s recognition of this as a problem which is temporarily addressed with an Enforcement Discretion policy that is introduced on the next slide (</a:t>
            </a:r>
            <a:r>
              <a:rPr lang="en-US" b="1" baseline="0" dirty="0"/>
              <a:t>Enforcement Discretion for Farm and Facility Definition</a:t>
            </a:r>
            <a:r>
              <a:rPr lang="en-US" baseline="0" dirty="0"/>
              <a:t>)</a:t>
            </a:r>
          </a:p>
          <a:p>
            <a:endParaRPr lang="en-US" baseline="0" dirty="0"/>
          </a:p>
          <a:p>
            <a:r>
              <a:rPr lang="en-US" baseline="0" dirty="0"/>
              <a:t>The trainer may choose to use this slide to describe the conundrum before moving into the section describing the Enforcement Discretion policy</a:t>
            </a:r>
          </a:p>
          <a:p>
            <a:endParaRPr lang="en-US" baseline="0" dirty="0"/>
          </a:p>
          <a:p>
            <a:r>
              <a:rPr lang="en-US" b="1" baseline="0" dirty="0"/>
              <a:t>Image credits: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Harvesting</a:t>
            </a:r>
            <a:r>
              <a:rPr lang="en-US" baseline="0" dirty="0"/>
              <a:t> cabbage: </a:t>
            </a:r>
            <a:r>
              <a:rPr lang="en-US" dirty="0">
                <a:hlinkClick r:id="rId3"/>
              </a:rPr>
              <a:t>https://pxhere.com/en/photo/1094398</a:t>
            </a:r>
            <a:br>
              <a:rPr lang="en-US" dirty="0"/>
            </a:br>
            <a:r>
              <a:rPr lang="en-US" dirty="0"/>
              <a:t>The image is released free of copyrights under Creative Commons CC0. You may download, modify, distribute, and use them royalty free for anything you like, even in commercial applications. Attribution is not required.</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Holding operation: https://</a:t>
            </a:r>
            <a:r>
              <a:rPr lang="en-US" baseline="0" dirty="0" err="1"/>
              <a:t>pixabay.com</a:t>
            </a:r>
            <a:r>
              <a:rPr lang="en-US" baseline="0" dirty="0"/>
              <a:t>/photos/warehouse-villa-rendering-1026496/</a:t>
            </a:r>
            <a:br>
              <a:rPr lang="en-US" baseline="0" dirty="0"/>
            </a:br>
            <a:r>
              <a:rPr lang="en-US" baseline="0" dirty="0" err="1"/>
              <a:t>Pixabay</a:t>
            </a:r>
            <a:r>
              <a:rPr lang="en-US" baseline="0" dirty="0"/>
              <a:t> License Free for commercial use No attribution required</a:t>
            </a:r>
          </a:p>
          <a:p>
            <a:pPr marL="171450" indent="-171450">
              <a:buFont typeface="Arial" panose="020B0604020202020204" pitchFamily="34" charset="0"/>
              <a:buChar char="•"/>
            </a:pPr>
            <a:r>
              <a:rPr lang="en-US" baseline="0" dirty="0"/>
              <a:t>Cabbage facility </a:t>
            </a:r>
            <a:r>
              <a:rPr lang="en-US" dirty="0"/>
              <a:t>copyright: Produce Safety Alliance, cannot be used for other purposes without permission.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FDA guidance </a:t>
            </a:r>
            <a:r>
              <a:rPr lang="en-US" sz="1200" b="0" i="1" u="sng" kern="1200" dirty="0">
                <a:solidFill>
                  <a:schemeClr val="tx1"/>
                </a:solidFill>
                <a:effectLst/>
                <a:latin typeface="+mn-lt"/>
                <a:ea typeface="+mn-ea"/>
                <a:cs typeface="+mn-cs"/>
                <a:hlinkClick r:id="rId4"/>
              </a:rPr>
              <a:t>Policy Regarding Certain Entities Subject to the Current Good Manufacturing Practice and Preventive Controls, Produce Safety, and/or Foreign Supplier Verification Programs: Guidance for Industry</a:t>
            </a:r>
            <a:r>
              <a:rPr lang="en-US" sz="1200" b="0" i="1" u="sng" kern="120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hlinkClick r:id="rId4"/>
              </a:rPr>
              <a:t>https://www.fda.gov/media/110023/download</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Page 7: Why the enforcement policy is needed </a:t>
            </a:r>
          </a:p>
          <a:p>
            <a:r>
              <a:rPr lang="en-US" dirty="0"/>
              <a:t>As discussed in more detail below, a threshold question to determine whether and how the regulatory framework provided by parts 117 and 507 applies to an entity is whether the entity is a “farm” as that term is defined in § 1.227 of the section 415 registration regulation. Feedback from regulated entities has raised complex questions about factors, such as farm-related activities and farm ownership, that impact the determination of whether an entity is a “farm.” </a:t>
            </a:r>
            <a:r>
              <a:rPr lang="en-US" b="1" i="0" u="sng" dirty="0"/>
              <a:t>In addition, </a:t>
            </a:r>
            <a:r>
              <a:rPr lang="en-US" b="1" i="0" u="sng" dirty="0">
                <a:solidFill>
                  <a:srgbClr val="C00000"/>
                </a:solidFill>
              </a:rPr>
              <a:t>we have previously stated our belief that certain activities conducted on produce RACs are similar regardless of where they happen and that an off-farm packinghouse that is subject to the human food preventive controls requirements in part 117 will be able to draw from the provisions of the produce safety regulation in developing its food safety plan and establishing preventive control management components that are appropriate in light of the nature of the preventive controls and their role in the facilities’ food safety system.</a:t>
            </a:r>
            <a:r>
              <a:rPr lang="en-US" b="1" i="0" u="sng" dirty="0"/>
              <a:t> Feedback from regulated entities has emphasized the need for additional regulatory guidance or changes to the regulatory text to enable this goal to be achieved</a:t>
            </a:r>
            <a:r>
              <a:rPr lang="en-US" dirty="0"/>
              <a:t>. In the compliance date final rule, we described these and other questions and extended compliance dates for requirements in part 117 and part 507 as they apply to certain facilities and activities, to consider changes to the regulatory text and better align compliance dates across the regulations. FDA intends to initiate a rulemaking that could change the applicability of the preventive controls and CGMP requirements to some entities that conduct farm-related activities. In the remainder of this guidance, we refer to this rulemaking as the “future rulemaking related to farm activities.” For example, a change to the “farm” definition could change the status of an entity from a facility required to register to a farm. Under the current regulatory framework, a farm is not subject to the preventive controls or CGMP requirements but may be subject to the produce safety regulation, depending on the food and activities involved. We do not anticipate that changes to the regulatory text would result in an entity that currently is a “farm” becoming subject to the preventive controls or CGMP requirements for human or animal food.</a:t>
            </a:r>
          </a:p>
        </p:txBody>
      </p:sp>
      <p:sp>
        <p:nvSpPr>
          <p:cNvPr id="4" name="Slide Number Placeholder 3"/>
          <p:cNvSpPr>
            <a:spLocks noGrp="1"/>
          </p:cNvSpPr>
          <p:nvPr>
            <p:ph type="sldNum" sz="quarter" idx="10"/>
          </p:nvPr>
        </p:nvSpPr>
        <p:spPr/>
        <p:txBody>
          <a:bodyPr/>
          <a:lstStyle/>
          <a:p>
            <a:fld id="{230CD445-F6A8-4E13-9804-7D4FBC65558E}" type="slidenum">
              <a:rPr lang="en-US" smtClean="0"/>
              <a:t>6</a:t>
            </a:fld>
            <a:endParaRPr lang="en-US"/>
          </a:p>
        </p:txBody>
      </p:sp>
    </p:spTree>
    <p:extLst>
      <p:ext uri="{BB962C8B-B14F-4D97-AF65-F5344CB8AC3E}">
        <p14:creationId xmlns:p14="http://schemas.microsoft.com/office/powerpoint/2010/main" val="305232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more information, see pages 10 and 11 of the FDA Guidance Document referenced.</a:t>
            </a:r>
          </a:p>
          <a:p>
            <a:r>
              <a:rPr lang="en-US" b="0" i="0" baseline="0" dirty="0"/>
              <a:t>The farm and facility definitions can become difficult to apply with the great diversity of produce operations. For this reason, FDA issued enforcement discretion in 2018 to ensure that the FSMA rules are as effective as possible while providing flexibility where necessary and appropriate to support compliance. This enforcement discretion policy will be in place until the FDA takes further action.</a:t>
            </a:r>
          </a:p>
          <a:p>
            <a:endParaRPr lang="en-US" b="1" i="1" baseline="0" dirty="0"/>
          </a:p>
          <a:p>
            <a:r>
              <a:rPr lang="en-US" b="0" i="0" baseline="0" dirty="0"/>
              <a:t>The FDA definition of raw agricultural commodity (RAC) is: “</a:t>
            </a:r>
            <a:r>
              <a:rPr lang="en-US" dirty="0"/>
              <a:t>RACs are a food in its raw or natural state, including fruits that are washed, colored, or otherwise treated in their unpeeled form. Grains and eggs are examples of non-produce RACs”</a:t>
            </a:r>
          </a:p>
          <a:p>
            <a:endParaRPr lang="en-US" baseline="0" dirty="0"/>
          </a:p>
          <a:p>
            <a:r>
              <a:rPr lang="en-US" b="1" baseline="0" dirty="0"/>
              <a:t>Reference</a:t>
            </a:r>
            <a:r>
              <a:rPr lang="en-US" baseline="0" dirty="0"/>
              <a:t>: </a:t>
            </a:r>
          </a:p>
          <a:p>
            <a:pPr marL="171450" indent="-171450">
              <a:buFont typeface="Arial" panose="020B0604020202020204" pitchFamily="34" charset="0"/>
              <a:buChar char="•"/>
            </a:pPr>
            <a:r>
              <a:rPr lang="en-US" b="0" dirty="0"/>
              <a:t>FDA guidance </a:t>
            </a:r>
            <a:r>
              <a:rPr lang="en-US" sz="1200" b="0" i="1" u="sng" kern="1200" dirty="0">
                <a:solidFill>
                  <a:schemeClr val="tx1"/>
                </a:solidFill>
                <a:effectLst/>
                <a:latin typeface="+mn-lt"/>
                <a:ea typeface="+mn-ea"/>
                <a:cs typeface="+mn-cs"/>
                <a:hlinkClick r:id="rId3"/>
              </a:rPr>
              <a:t>Policy Regarding Certain Entities Subject to the Current Good Manufacturing Practice and Preventive Controls, Produce Safety, and/or Foreign Supplier Verification Programs: Guidance for Industry</a:t>
            </a:r>
            <a:r>
              <a:rPr lang="en-US" sz="1200" b="0" i="1" u="sng" kern="120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hlinkClick r:id="rId3"/>
              </a:rPr>
              <a:t>https://www.fda.gov/media/110023/download</a:t>
            </a:r>
            <a:endParaRPr lang="en-US" b="0" dirty="0"/>
          </a:p>
        </p:txBody>
      </p:sp>
      <p:sp>
        <p:nvSpPr>
          <p:cNvPr id="4" name="Slide Number Placeholder 3"/>
          <p:cNvSpPr>
            <a:spLocks noGrp="1"/>
          </p:cNvSpPr>
          <p:nvPr>
            <p:ph type="sldNum" sz="quarter" idx="10"/>
          </p:nvPr>
        </p:nvSpPr>
        <p:spPr/>
        <p:txBody>
          <a:bodyPr/>
          <a:lstStyle/>
          <a:p>
            <a:fld id="{230CD445-F6A8-4E13-9804-7D4FBC65558E}" type="slidenum">
              <a:rPr lang="en-US" smtClean="0"/>
              <a:t>7</a:t>
            </a:fld>
            <a:endParaRPr lang="en-US"/>
          </a:p>
        </p:txBody>
      </p:sp>
    </p:spTree>
    <p:extLst>
      <p:ext uri="{BB962C8B-B14F-4D97-AF65-F5344CB8AC3E}">
        <p14:creationId xmlns:p14="http://schemas.microsoft.com/office/powerpoint/2010/main" val="133797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3"/>
              </a:rPr>
              <a:t>Draft Guidance for Industry: Classification of Activities as Harvesting, Packing, Holding, or Manufacturing/Processing for Farms and Facilities</a:t>
            </a:r>
            <a:r>
              <a:rPr lang="en-US" sz="1200" b="1" i="1"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solidFill>
                  <a:schemeClr val="tx1"/>
                </a:solidFill>
                <a:hlinkClick r:id="rId3"/>
              </a:rPr>
              <a:t>https://www.fda.gov/media/99911/download</a:t>
            </a:r>
            <a:endParaRPr lang="en-US" sz="1200" i="1"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0362F6-1965-4563-A63E-21D01C05920C}" type="slidenum">
              <a:rPr lang="en-US" smtClean="0"/>
              <a:t>8</a:t>
            </a:fld>
            <a:endParaRPr lang="en-US"/>
          </a:p>
        </p:txBody>
      </p:sp>
    </p:spTree>
    <p:extLst>
      <p:ext uri="{BB962C8B-B14F-4D97-AF65-F5344CB8AC3E}">
        <p14:creationId xmlns:p14="http://schemas.microsoft.com/office/powerpoint/2010/main" val="100511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The</a:t>
            </a:r>
            <a:r>
              <a:rPr lang="en-US" sz="1200" b="0" i="0" u="none" kern="1200" baseline="0" dirty="0">
                <a:solidFill>
                  <a:schemeClr val="tx1"/>
                </a:solidFill>
                <a:effectLst/>
                <a:latin typeface="+mn-lt"/>
                <a:ea typeface="+mn-ea"/>
                <a:cs typeface="+mn-cs"/>
              </a:rPr>
              <a:t> full definitions of Farm, Facility, and Mixed-type Facility are very lengthy, but excerpted from the resources and provided below for convenience.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Resources</a:t>
            </a:r>
            <a:r>
              <a:rPr lang="en-US"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3"/>
              </a:rPr>
              <a:t>Draft Guidance for Industry: Classification of Activities as Harvesting, Packing, Holding, or Manufacturing/Processing for Farms and Facilities</a:t>
            </a:r>
            <a:r>
              <a:rPr lang="en-US" sz="1200" b="1" i="1"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solidFill>
                  <a:schemeClr val="tx1"/>
                </a:solidFill>
                <a:hlinkClick r:id="rId3"/>
              </a:rPr>
              <a:t>https://www.fda.gov/media/99911/download</a:t>
            </a:r>
            <a:endParaRPr lang="en-US" sz="1200" i="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FDA Guidance</a:t>
            </a:r>
            <a:r>
              <a:rPr lang="en-US" b="0" baseline="0" dirty="0">
                <a:solidFill>
                  <a:schemeClr val="tx1"/>
                </a:solidFill>
              </a:rPr>
              <a:t> </a:t>
            </a:r>
            <a:r>
              <a:rPr lang="en-US" sz="1200" i="1" u="sng" kern="1200" dirty="0">
                <a:solidFill>
                  <a:schemeClr val="tx1"/>
                </a:solidFill>
                <a:effectLst/>
                <a:latin typeface="+mn-lt"/>
                <a:ea typeface="+mn-ea"/>
                <a:cs typeface="+mn-cs"/>
                <a:hlinkClick r:id="rId4"/>
              </a:rPr>
              <a:t>Questions and Answers Regarding Food Facility Registration (Seventh Edition): Guidance for Industry</a:t>
            </a:r>
            <a:r>
              <a:rPr lang="en-US" sz="1200" i="1" u="none" kern="120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accessible at </a:t>
            </a:r>
            <a:r>
              <a:rPr lang="en-US" dirty="0">
                <a:hlinkClick r:id="rId4"/>
              </a:rPr>
              <a:t>https://www.fda.gov/media/85043/download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FDA constituent</a:t>
            </a:r>
            <a:r>
              <a:rPr lang="en-US" b="0" baseline="0" dirty="0"/>
              <a:t> update </a:t>
            </a:r>
            <a:r>
              <a:rPr lang="en-US" sz="1200" i="1" u="sng" kern="1200" dirty="0">
                <a:solidFill>
                  <a:schemeClr val="tx1"/>
                </a:solidFill>
                <a:effectLst/>
                <a:latin typeface="+mn-lt"/>
                <a:ea typeface="+mn-ea"/>
                <a:cs typeface="+mn-cs"/>
                <a:hlinkClick r:id="rId5"/>
              </a:rPr>
              <a:t>At this time, FDA does not intend to enforce certain provisions in four regulations implementing FSMA. Which provisions and why?</a:t>
            </a:r>
            <a:r>
              <a:rPr lang="en-US" sz="1200" i="1" u="sng" kern="1200" dirty="0">
                <a:solidFill>
                  <a:schemeClr val="tx1"/>
                </a:solidFill>
                <a:effectLst/>
                <a:latin typeface="+mn-lt"/>
                <a:ea typeface="+mn-ea"/>
                <a:cs typeface="+mn-cs"/>
              </a:rPr>
              <a:t> </a:t>
            </a:r>
            <a:r>
              <a:rPr lang="en-US" sz="1200" i="0" u="none" kern="1200" dirty="0">
                <a:solidFill>
                  <a:schemeClr val="tx1"/>
                </a:solidFill>
                <a:effectLst/>
                <a:latin typeface="+mn-lt"/>
                <a:ea typeface="+mn-ea"/>
                <a:cs typeface="+mn-cs"/>
              </a:rPr>
              <a:t>a</a:t>
            </a:r>
            <a:r>
              <a:rPr lang="en-US" sz="1200" b="0" i="0" u="none" kern="1200" dirty="0">
                <a:solidFill>
                  <a:schemeClr val="tx1"/>
                </a:solidFill>
                <a:effectLst/>
                <a:latin typeface="+mn-lt"/>
                <a:ea typeface="+mn-ea"/>
                <a:cs typeface="+mn-cs"/>
              </a:rPr>
              <a:t>ccessible at </a:t>
            </a:r>
            <a:r>
              <a:rPr lang="en-US" dirty="0">
                <a:hlinkClick r:id="rId6"/>
              </a:rPr>
              <a:t>https://www.fda.gov/media/110052/download</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dirty="0">
                <a:solidFill>
                  <a:schemeClr val="tx1"/>
                </a:solidFill>
                <a:effectLst/>
                <a:latin typeface="+mn-lt"/>
                <a:ea typeface="+mn-ea"/>
                <a:cs typeface="+mn-cs"/>
              </a:rPr>
              <a:t>Definitions</a:t>
            </a:r>
            <a:r>
              <a:rPr lang="en-US" sz="1200" i="1" u="sng"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chemeClr val="tx1"/>
                </a:solidFill>
              </a:rPr>
              <a:t>Facility</a:t>
            </a:r>
            <a:r>
              <a:rPr lang="en-US" dirty="0">
                <a:solidFill>
                  <a:schemeClr val="tx1"/>
                </a:solidFill>
              </a:rPr>
              <a:t> means any establishment, structure, or structures under one ownership at one general physical location, or, in the case of a mobile facility, traveling to multiple locations, that manufactures/processes, packs, or holds food for consumption in the United States. Transport vehicles are not facilities if they hold food only in the usual course of business as carriers. A facility may consist of one or more contiguous structures, and a single building may house more than one distinct facility if the facilities are under separate ownership. The private residence of an individual is not a facility. Non-bottled water drinking water collection and distribution establishments and their structures are not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chemeClr val="tx1"/>
                </a:solidFill>
              </a:rPr>
              <a:t>Mixed-type facility </a:t>
            </a:r>
            <a:r>
              <a:rPr lang="en-US" dirty="0">
                <a:solidFill>
                  <a:schemeClr val="tx1"/>
                </a:solidFill>
              </a:rPr>
              <a:t>means an establishment that engages in both activities that are exempt from registration under section 415 of the Federal Food, Drug, and Cosmetic Act and activities that require the establishment to be registered. An example of such a facility is a “farm mixed-type facility,” which is an establishment that is a farm, but also conducts activities outside the farm definition that require the establishment to be registered.</a:t>
            </a:r>
          </a:p>
        </p:txBody>
      </p:sp>
      <p:sp>
        <p:nvSpPr>
          <p:cNvPr id="4" name="Slide Number Placeholder 3"/>
          <p:cNvSpPr>
            <a:spLocks noGrp="1"/>
          </p:cNvSpPr>
          <p:nvPr>
            <p:ph type="sldNum" sz="quarter" idx="10"/>
          </p:nvPr>
        </p:nvSpPr>
        <p:spPr/>
        <p:txBody>
          <a:bodyPr/>
          <a:lstStyle/>
          <a:p>
            <a:fld id="{5F0362F6-1965-4563-A63E-21D01C05920C}" type="slidenum">
              <a:rPr lang="en-US" smtClean="0"/>
              <a:t>9</a:t>
            </a:fld>
            <a:endParaRPr lang="en-US"/>
          </a:p>
        </p:txBody>
      </p:sp>
    </p:spTree>
    <p:extLst>
      <p:ext uri="{BB962C8B-B14F-4D97-AF65-F5344CB8AC3E}">
        <p14:creationId xmlns:p14="http://schemas.microsoft.com/office/powerpoint/2010/main" val="95797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s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3124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094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 Logo">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1905000"/>
            <a:ext cx="8534400" cy="42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832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199"/>
            <a:ext cx="8382000" cy="1143000"/>
          </a:xfrm>
        </p:spPr>
        <p:txBody>
          <a:bodyPr/>
          <a:lstStyle>
            <a:lvl1pPr>
              <a:defRPr>
                <a:solidFill>
                  <a:schemeClr val="tx1"/>
                </a:solidFill>
              </a:defRPr>
            </a:lvl1pPr>
          </a:lstStyle>
          <a:p>
            <a:r>
              <a:rPr lang="en-US" dirty="0"/>
              <a:t>Click to edit Master title style</a:t>
            </a:r>
          </a:p>
        </p:txBody>
      </p:sp>
      <p:sp>
        <p:nvSpPr>
          <p:cNvPr id="11" name="Content Placeholder 3"/>
          <p:cNvSpPr>
            <a:spLocks noGrp="1"/>
          </p:cNvSpPr>
          <p:nvPr>
            <p:ph sz="half" idx="13"/>
          </p:nvPr>
        </p:nvSpPr>
        <p:spPr>
          <a:xfrm>
            <a:off x="381000" y="1828800"/>
            <a:ext cx="41148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4"/>
          </p:nvPr>
        </p:nvSpPr>
        <p:spPr>
          <a:xfrm>
            <a:off x="4724400" y="1828800"/>
            <a:ext cx="40386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056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040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04800" y="1676400"/>
            <a:ext cx="8534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2601214" y="6302647"/>
            <a:ext cx="4256786" cy="482963"/>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Calibri"/>
                <a:ea typeface="+mn-ea"/>
                <a:cs typeface="+mn-cs"/>
              </a:rPr>
              <a:t>SUPPLEMENTAL MATERIAL</a:t>
            </a:r>
          </a:p>
        </p:txBody>
      </p:sp>
    </p:spTree>
    <p:extLst>
      <p:ext uri="{BB962C8B-B14F-4D97-AF65-F5344CB8AC3E}">
        <p14:creationId xmlns:p14="http://schemas.microsoft.com/office/powerpoint/2010/main" val="417951723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6" r:id="rId3"/>
    <p:sldLayoutId id="2147483757" r:id="rId4"/>
  </p:sldLayoutIdLst>
  <p:hf hdr="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fda.gov/media/110052/downloa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686800" cy="1143000"/>
          </a:xfrm>
        </p:spPr>
        <p:txBody>
          <a:bodyPr/>
          <a:lstStyle/>
          <a:p>
            <a:r>
              <a:rPr lang="en-US" sz="3600" dirty="0"/>
              <a:t>Which FSMA Rule Applies to My Operation?</a:t>
            </a:r>
          </a:p>
        </p:txBody>
      </p:sp>
      <p:sp>
        <p:nvSpPr>
          <p:cNvPr id="2" name="Content Placeholder 1"/>
          <p:cNvSpPr>
            <a:spLocks noGrp="1"/>
          </p:cNvSpPr>
          <p:nvPr>
            <p:ph idx="1"/>
          </p:nvPr>
        </p:nvSpPr>
        <p:spPr>
          <a:xfrm>
            <a:off x="304800" y="1066800"/>
            <a:ext cx="8349473" cy="4267200"/>
          </a:xfrm>
        </p:spPr>
        <p:txBody>
          <a:bodyPr/>
          <a:lstStyle/>
          <a:p>
            <a:r>
              <a:rPr lang="en-US" sz="2400" dirty="0"/>
              <a:t>Important to understand if you are a “Farm” or a “Facility”</a:t>
            </a:r>
          </a:p>
          <a:p>
            <a:r>
              <a:rPr lang="en-US" sz="2400" dirty="0"/>
              <a:t>Also, important to know FDA is reviewing these definitions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8388" y="4243647"/>
            <a:ext cx="2735885" cy="18288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p:blipFill>
        <p:spPr bwMode="auto">
          <a:xfrm>
            <a:off x="402275" y="2297776"/>
            <a:ext cx="2631366" cy="1828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55100" y="3352800"/>
            <a:ext cx="2441542" cy="1828800"/>
          </a:xfrm>
          <a:prstGeom prst="rect">
            <a:avLst/>
          </a:prstGeom>
          <a:ln w="28575">
            <a:solidFill>
              <a:schemeClr val="tx1"/>
            </a:solidFill>
          </a:ln>
        </p:spPr>
      </p:pic>
      <p:pic>
        <p:nvPicPr>
          <p:cNvPr id="1028" name="Picture 4" descr="Free Images : vineyard, field, farm, flower, food, produce, crop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30446" y="2286000"/>
            <a:ext cx="274819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6376" y="4267200"/>
            <a:ext cx="2735885" cy="1828800"/>
          </a:xfrm>
          <a:prstGeom prst="rect">
            <a:avLst/>
          </a:prstGeom>
          <a:ln w="28575">
            <a:solidFill>
              <a:schemeClr val="tx1"/>
            </a:solidFill>
          </a:ln>
        </p:spPr>
      </p:pic>
      <p:pic>
        <p:nvPicPr>
          <p:cNvPr id="10" name="Picture 4" descr="Free Images : vineyard, field, farm, flower, food, produce, crop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60221" y="2297776"/>
            <a:ext cx="2748195" cy="1828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Peach Orchard Free Stock Photo - Public Domain Pictures"/>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4877" y="4243647"/>
            <a:ext cx="2726161" cy="1828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7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Summary of Activities and Enforcement Discretion for Definitions</a:t>
            </a:r>
          </a:p>
        </p:txBody>
      </p:sp>
      <p:sp>
        <p:nvSpPr>
          <p:cNvPr id="12291" name="Content Placeholder 2"/>
          <p:cNvSpPr>
            <a:spLocks noGrp="1"/>
          </p:cNvSpPr>
          <p:nvPr>
            <p:ph type="body" sz="quarter" idx="10"/>
          </p:nvPr>
        </p:nvSpPr>
        <p:spPr>
          <a:xfrm>
            <a:off x="76200" y="1524000"/>
            <a:ext cx="8915400" cy="4114800"/>
          </a:xfrm>
        </p:spPr>
        <p:txBody>
          <a:bodyPr/>
          <a:lstStyle/>
          <a:p>
            <a:r>
              <a:rPr lang="en-US" altLang="en-US" sz="2800" dirty="0"/>
              <a:t>Ownership is part of FDA’s farm definition enforcement discretion, but most activities are not</a:t>
            </a:r>
          </a:p>
          <a:p>
            <a:r>
              <a:rPr lang="en-US" altLang="en-US" sz="2800" dirty="0"/>
              <a:t>Most Manufacturing/Processing activities at an operation still trigger coverage by the Preventive Controls Rule</a:t>
            </a:r>
          </a:p>
          <a:p>
            <a:pPr marL="0" indent="0">
              <a:buNone/>
            </a:pPr>
            <a:r>
              <a:rPr lang="en-US" altLang="en-US" sz="2800" dirty="0"/>
              <a:t>    For example:</a:t>
            </a:r>
          </a:p>
          <a:p>
            <a:pPr lvl="1"/>
            <a:r>
              <a:rPr lang="en-US" altLang="en-US" sz="2400" dirty="0"/>
              <a:t>Slicing apples for individual servings</a:t>
            </a:r>
          </a:p>
          <a:p>
            <a:pPr lvl="1"/>
            <a:r>
              <a:rPr lang="en-US" altLang="en-US" sz="2400" dirty="0"/>
              <a:t>Cutting and mixing lettuces with other </a:t>
            </a:r>
            <a:br>
              <a:rPr lang="en-US" altLang="en-US" sz="2400" dirty="0"/>
            </a:br>
            <a:r>
              <a:rPr lang="en-US" altLang="en-US" sz="2400" dirty="0"/>
              <a:t>commodities to create a packaged salad</a:t>
            </a:r>
          </a:p>
          <a:p>
            <a:r>
              <a:rPr lang="en-US" altLang="en-US" sz="2800" dirty="0"/>
              <a:t>A facility (under the existing definition) must still register with FDA </a:t>
            </a:r>
          </a:p>
          <a:p>
            <a:pPr lvl="1"/>
            <a:endParaRPr lang="en-US" altLang="en-US" sz="2400" dirty="0"/>
          </a:p>
          <a:p>
            <a:endParaRPr lang="en-US" altLang="en-US" sz="2800" dirty="0"/>
          </a:p>
        </p:txBody>
      </p:sp>
      <p:pic>
        <p:nvPicPr>
          <p:cNvPr id="2050" name="Picture 2" descr="Fuji apple slices - Product - 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3581400"/>
            <a:ext cx="2590800" cy="14573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7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3130"/>
            <a:ext cx="7033591" cy="6305980"/>
          </a:xfrm>
          <a:prstGeom prst="rect">
            <a:avLst/>
          </a:prstGeom>
        </p:spPr>
      </p:pic>
      <p:sp>
        <p:nvSpPr>
          <p:cNvPr id="2" name="Rounded Rectangle 1">
            <a:hlinkClick r:id="rId4"/>
          </p:cNvPr>
          <p:cNvSpPr/>
          <p:nvPr/>
        </p:nvSpPr>
        <p:spPr>
          <a:xfrm>
            <a:off x="6096000" y="228600"/>
            <a:ext cx="2667000" cy="304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Hyperlink to Fact Sheet</a:t>
            </a:r>
          </a:p>
        </p:txBody>
      </p:sp>
    </p:spTree>
    <p:extLst>
      <p:ext uri="{BB962C8B-B14F-4D97-AF65-F5344CB8AC3E}">
        <p14:creationId xmlns:p14="http://schemas.microsoft.com/office/powerpoint/2010/main" val="13547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r>
              <a:rPr lang="en-US" dirty="0"/>
              <a:t>Farm and Facility Definitions Depend on Activities and Ownership</a:t>
            </a:r>
          </a:p>
        </p:txBody>
      </p:sp>
      <p:sp>
        <p:nvSpPr>
          <p:cNvPr id="3" name="Content Placeholder 2"/>
          <p:cNvSpPr>
            <a:spLocks noGrp="1"/>
          </p:cNvSpPr>
          <p:nvPr>
            <p:ph idx="1"/>
          </p:nvPr>
        </p:nvSpPr>
        <p:spPr>
          <a:xfrm>
            <a:off x="304800" y="1828800"/>
            <a:ext cx="8534400" cy="4267200"/>
          </a:xfrm>
        </p:spPr>
        <p:txBody>
          <a:bodyPr/>
          <a:lstStyle/>
          <a:p>
            <a:r>
              <a:rPr lang="en-US" sz="2800" b="1" dirty="0"/>
              <a:t>Farm</a:t>
            </a:r>
            <a:r>
              <a:rPr lang="en-US" sz="2800" dirty="0"/>
              <a:t> </a:t>
            </a:r>
            <a:r>
              <a:rPr lang="en-US" sz="2800" b="1" dirty="0"/>
              <a:t>Activities</a:t>
            </a:r>
            <a:r>
              <a:rPr lang="en-US" sz="2800" dirty="0"/>
              <a:t>:  grow, harvest, pack, hold, manufacturing/processing (specific, limited)</a:t>
            </a:r>
          </a:p>
          <a:p>
            <a:pPr lvl="1"/>
            <a:r>
              <a:rPr lang="en-US" sz="2400" b="1" dirty="0"/>
              <a:t>Primary Production Farms</a:t>
            </a:r>
            <a:r>
              <a:rPr lang="en-US" sz="2400" dirty="0"/>
              <a:t>: primarily grow or harvest, may pack or hold</a:t>
            </a:r>
            <a:endParaRPr lang="en-US" sz="2400" b="1" dirty="0"/>
          </a:p>
          <a:p>
            <a:pPr lvl="1"/>
            <a:r>
              <a:rPr lang="en-US" sz="2400" b="1" dirty="0"/>
              <a:t>Secondary Activities Farms</a:t>
            </a:r>
            <a:r>
              <a:rPr lang="en-US" sz="2400" dirty="0"/>
              <a:t>: primarily harvest, pack, or hold and are not located on the Primary Production Farm property</a:t>
            </a:r>
            <a:br>
              <a:rPr lang="en-US" sz="2400" dirty="0"/>
            </a:br>
            <a:endParaRPr lang="en-US" sz="2400" dirty="0"/>
          </a:p>
          <a:p>
            <a:pPr marL="457200" lvl="1" indent="0">
              <a:buNone/>
            </a:pPr>
            <a:r>
              <a:rPr lang="en-US" b="1" dirty="0"/>
              <a:t>Ownership</a:t>
            </a:r>
            <a:r>
              <a:rPr lang="en-US" sz="2400" dirty="0"/>
              <a:t>: “The primary production farm(s) that grow, harvest, and/or raise the majority of those RACs must own or jointly own a majority interest in the secondary activities farm.”</a:t>
            </a:r>
          </a:p>
          <a:p>
            <a:pPr lvl="2"/>
            <a:endParaRPr lang="en-US" sz="2000" dirty="0"/>
          </a:p>
        </p:txBody>
      </p:sp>
    </p:spTree>
    <p:extLst>
      <p:ext uri="{BB962C8B-B14F-4D97-AF65-F5344CB8AC3E}">
        <p14:creationId xmlns:p14="http://schemas.microsoft.com/office/powerpoint/2010/main" val="202228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r>
              <a:rPr lang="en-US" dirty="0"/>
              <a:t>Farm and Facility Definitions Depend on Activities and Ownership</a:t>
            </a:r>
          </a:p>
        </p:txBody>
      </p:sp>
      <p:sp>
        <p:nvSpPr>
          <p:cNvPr id="3" name="Content Placeholder 2"/>
          <p:cNvSpPr>
            <a:spLocks noGrp="1"/>
          </p:cNvSpPr>
          <p:nvPr>
            <p:ph idx="1"/>
          </p:nvPr>
        </p:nvSpPr>
        <p:spPr>
          <a:xfrm>
            <a:off x="304800" y="1524000"/>
            <a:ext cx="8534400" cy="4267200"/>
          </a:xfrm>
        </p:spPr>
        <p:txBody>
          <a:bodyPr/>
          <a:lstStyle/>
          <a:p>
            <a:r>
              <a:rPr lang="en-US" b="1" dirty="0"/>
              <a:t>Facility</a:t>
            </a:r>
            <a:r>
              <a:rPr lang="en-US" dirty="0"/>
              <a:t> </a:t>
            </a:r>
            <a:r>
              <a:rPr lang="en-US" b="1" dirty="0"/>
              <a:t>Activities</a:t>
            </a:r>
            <a:r>
              <a:rPr lang="en-US" dirty="0"/>
              <a:t>: packing, holding, manufacturing/processing (any)</a:t>
            </a:r>
          </a:p>
          <a:p>
            <a:pPr lvl="1"/>
            <a:r>
              <a:rPr lang="en-US" sz="2400" dirty="0"/>
              <a:t>A facility may consist of one or more contiguous structures, and a single building may house more than one distinct facility if the facilities are under separate ownership. </a:t>
            </a:r>
          </a:p>
          <a:p>
            <a:pPr lvl="1"/>
            <a:r>
              <a:rPr lang="en-US" sz="2400" dirty="0"/>
              <a:t>The private residence of an individual is not a facility</a:t>
            </a:r>
          </a:p>
          <a:p>
            <a:pPr lvl="1"/>
            <a:r>
              <a:rPr lang="en-US" sz="2400" dirty="0"/>
              <a:t>The full definition has additional provisions</a:t>
            </a:r>
          </a:p>
          <a:p>
            <a:r>
              <a:rPr lang="en-US" b="1" dirty="0"/>
              <a:t>Ownership</a:t>
            </a:r>
            <a:r>
              <a:rPr lang="en-US" dirty="0"/>
              <a:t>: Under one ownership at one general physical location, or, in the case of a mobile facility, traveling to multiple locations</a:t>
            </a:r>
          </a:p>
          <a:p>
            <a:pPr lvl="1"/>
            <a:endParaRPr lang="en-US" sz="3200" dirty="0"/>
          </a:p>
        </p:txBody>
      </p:sp>
    </p:spTree>
    <p:extLst>
      <p:ext uri="{BB962C8B-B14F-4D97-AF65-F5344CB8AC3E}">
        <p14:creationId xmlns:p14="http://schemas.microsoft.com/office/powerpoint/2010/main" val="107131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lstStyle/>
          <a:p>
            <a:r>
              <a:rPr lang="en-US" dirty="0"/>
              <a:t>Example: Primary Production Farm</a:t>
            </a:r>
          </a:p>
        </p:txBody>
      </p:sp>
      <p:sp>
        <p:nvSpPr>
          <p:cNvPr id="3" name="Text Placeholder 2"/>
          <p:cNvSpPr>
            <a:spLocks noGrp="1"/>
          </p:cNvSpPr>
          <p:nvPr>
            <p:ph type="body" sz="quarter" idx="10"/>
          </p:nvPr>
        </p:nvSpPr>
        <p:spPr>
          <a:xfrm>
            <a:off x="457200" y="1066800"/>
            <a:ext cx="8229600" cy="4114800"/>
          </a:xfrm>
        </p:spPr>
        <p:txBody>
          <a:bodyPr/>
          <a:lstStyle/>
          <a:p>
            <a:r>
              <a:rPr lang="en-US" sz="2800" dirty="0"/>
              <a:t>Farm A grows and harvests apples in one general physical location.  They also wash their apples in a packinghouse that is separate from the growing area, but still on the same farm. </a:t>
            </a:r>
          </a:p>
          <a:p>
            <a:endParaRPr lang="en-US" sz="2800" dirty="0"/>
          </a:p>
          <a:p>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362201" y="3352800"/>
            <a:ext cx="4673598" cy="2729906"/>
          </a:xfrm>
          <a:prstGeom prst="rect">
            <a:avLst/>
          </a:prstGeom>
          <a:ln w="28575">
            <a:solidFill>
              <a:schemeClr val="tx1"/>
            </a:solidFill>
          </a:ln>
        </p:spPr>
      </p:pic>
    </p:spTree>
    <p:extLst>
      <p:ext uri="{BB962C8B-B14F-4D97-AF65-F5344CB8AC3E}">
        <p14:creationId xmlns:p14="http://schemas.microsoft.com/office/powerpoint/2010/main" val="1371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lstStyle/>
          <a:p>
            <a:r>
              <a:rPr lang="en-US" dirty="0"/>
              <a:t>Example: Secondary Activities Farm</a:t>
            </a:r>
          </a:p>
        </p:txBody>
      </p:sp>
      <p:sp>
        <p:nvSpPr>
          <p:cNvPr id="3" name="Text Placeholder 2"/>
          <p:cNvSpPr>
            <a:spLocks noGrp="1"/>
          </p:cNvSpPr>
          <p:nvPr>
            <p:ph type="body" sz="quarter" idx="10"/>
          </p:nvPr>
        </p:nvSpPr>
        <p:spPr>
          <a:xfrm>
            <a:off x="457200" y="1066800"/>
            <a:ext cx="8229600" cy="4114800"/>
          </a:xfrm>
        </p:spPr>
        <p:txBody>
          <a:bodyPr/>
          <a:lstStyle/>
          <a:p>
            <a:r>
              <a:rPr lang="en-US" sz="2800" dirty="0"/>
              <a:t>Farm B does not grow any apples (or grow/raise any other RACs) but receives apples from multiple farms under separate management and washes them. However, the operation is majority owned by a primary production farm that grows the majority of the apples that Farm B washes. </a:t>
            </a:r>
          </a:p>
          <a:p>
            <a:endParaRPr lang="en-US" sz="2800" dirty="0"/>
          </a:p>
          <a:p>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648778" y="3886200"/>
            <a:ext cx="4227444" cy="2264120"/>
          </a:xfrm>
          <a:prstGeom prst="rect">
            <a:avLst/>
          </a:prstGeom>
          <a:ln w="28575">
            <a:solidFill>
              <a:schemeClr val="tx1"/>
            </a:solidFill>
          </a:ln>
        </p:spPr>
      </p:pic>
    </p:spTree>
    <p:extLst>
      <p:ext uri="{BB962C8B-B14F-4D97-AF65-F5344CB8AC3E}">
        <p14:creationId xmlns:p14="http://schemas.microsoft.com/office/powerpoint/2010/main" val="403586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57" y="228600"/>
            <a:ext cx="8534400" cy="1143000"/>
          </a:xfrm>
        </p:spPr>
        <p:txBody>
          <a:bodyPr/>
          <a:lstStyle/>
          <a:p>
            <a:r>
              <a:rPr lang="en-US" dirty="0"/>
              <a:t>Definition of Farm and Facility Resulted in Different Rules Based on Ownership</a:t>
            </a:r>
          </a:p>
        </p:txBody>
      </p:sp>
      <p:sp>
        <p:nvSpPr>
          <p:cNvPr id="5" name="TextBox 4"/>
          <p:cNvSpPr txBox="1"/>
          <p:nvPr/>
        </p:nvSpPr>
        <p:spPr>
          <a:xfrm>
            <a:off x="438150" y="5156537"/>
            <a:ext cx="8420100" cy="1015663"/>
          </a:xfrm>
          <a:prstGeom prst="rect">
            <a:avLst/>
          </a:prstGeom>
          <a:solidFill>
            <a:schemeClr val="bg2"/>
          </a:solidFill>
          <a:ln w="28575">
            <a:solidFill>
              <a:schemeClr val="tx1"/>
            </a:solidFill>
          </a:ln>
        </p:spPr>
        <p:txBody>
          <a:bodyPr wrap="square" rtlCol="0">
            <a:spAutoFit/>
          </a:bodyPr>
          <a:lstStyle/>
          <a:p>
            <a:pPr algn="ctr"/>
            <a:r>
              <a:rPr lang="en-US" sz="2000" dirty="0"/>
              <a:t>FDA recognizes that </a:t>
            </a:r>
            <a:r>
              <a:rPr lang="en-US" sz="2000" i="1" dirty="0"/>
              <a:t>“certain activities conducted on produce RACs </a:t>
            </a:r>
            <a:r>
              <a:rPr lang="en-US" sz="2000" dirty="0"/>
              <a:t>(Raw Agricultural Commodities) </a:t>
            </a:r>
            <a:r>
              <a:rPr lang="en-US" sz="2000" i="1" dirty="0"/>
              <a:t>are similar regardless of where they happen</a:t>
            </a:r>
            <a:r>
              <a:rPr lang="en-US" sz="2000" dirty="0"/>
              <a:t>” and similar requirements should apply for operations that are farms or facilities</a:t>
            </a:r>
            <a:r>
              <a:rPr lang="en-US" sz="2000" i="1" dirty="0"/>
              <a:t>. </a:t>
            </a:r>
          </a:p>
        </p:txBody>
      </p:sp>
      <p:grpSp>
        <p:nvGrpSpPr>
          <p:cNvPr id="4" name="Group 3">
            <a:extLst>
              <a:ext uri="{FF2B5EF4-FFF2-40B4-BE49-F238E27FC236}">
                <a16:creationId xmlns:a16="http://schemas.microsoft.com/office/drawing/2014/main" id="{30993828-5470-4599-B576-69AABB85076B}"/>
              </a:ext>
            </a:extLst>
          </p:cNvPr>
          <p:cNvGrpSpPr/>
          <p:nvPr/>
        </p:nvGrpSpPr>
        <p:grpSpPr>
          <a:xfrm>
            <a:off x="2056431" y="1863246"/>
            <a:ext cx="1432751" cy="1487782"/>
            <a:chOff x="2039013" y="1647313"/>
            <a:chExt cx="1432751" cy="1487782"/>
          </a:xfrm>
        </p:grpSpPr>
        <p:sp>
          <p:nvSpPr>
            <p:cNvPr id="7" name="Arrow: Left-Right 6">
              <a:extLst>
                <a:ext uri="{FF2B5EF4-FFF2-40B4-BE49-F238E27FC236}">
                  <a16:creationId xmlns:a16="http://schemas.microsoft.com/office/drawing/2014/main" id="{CE8996C3-999C-458D-A4A4-DF1F40B2B986}"/>
                </a:ext>
              </a:extLst>
            </p:cNvPr>
            <p:cNvSpPr/>
            <p:nvPr/>
          </p:nvSpPr>
          <p:spPr>
            <a:xfrm>
              <a:off x="2039013" y="1647313"/>
              <a:ext cx="1432751" cy="1143000"/>
            </a:xfrm>
            <a:prstGeom prst="leftRightArrow">
              <a:avLst/>
            </a:prstGeom>
            <a:solidFill>
              <a:schemeClr val="bg2"/>
            </a:solidFill>
            <a:ln>
              <a:solidFill>
                <a:srgbClr val="006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Farm </a:t>
              </a:r>
            </a:p>
            <a:p>
              <a:pPr algn="ctr"/>
              <a:r>
                <a:rPr lang="en-US" b="1" dirty="0">
                  <a:solidFill>
                    <a:schemeClr val="tx1"/>
                  </a:solidFill>
                </a:rPr>
                <a:t>owned</a:t>
              </a:r>
            </a:p>
          </p:txBody>
        </p:sp>
        <p:sp>
          <p:nvSpPr>
            <p:cNvPr id="10" name="Arrow: Down 9">
              <a:extLst>
                <a:ext uri="{FF2B5EF4-FFF2-40B4-BE49-F238E27FC236}">
                  <a16:creationId xmlns:a16="http://schemas.microsoft.com/office/drawing/2014/main" id="{F9354688-FE77-452B-92B9-20A94B24B8F7}"/>
                </a:ext>
              </a:extLst>
            </p:cNvPr>
            <p:cNvSpPr/>
            <p:nvPr/>
          </p:nvSpPr>
          <p:spPr>
            <a:xfrm>
              <a:off x="2468502" y="2488764"/>
              <a:ext cx="579497" cy="646331"/>
            </a:xfrm>
            <a:prstGeom prst="downArrow">
              <a:avLst/>
            </a:prstGeom>
            <a:solidFill>
              <a:schemeClr val="bg2"/>
            </a:solidFill>
            <a:ln>
              <a:solidFill>
                <a:srgbClr val="006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6" name="Picture 15">
            <a:extLst>
              <a:ext uri="{FF2B5EF4-FFF2-40B4-BE49-F238E27FC236}">
                <a16:creationId xmlns:a16="http://schemas.microsoft.com/office/drawing/2014/main" id="{12D2A076-C9AF-492B-932B-0DDA6EAA59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045" y="1720025"/>
            <a:ext cx="1831155" cy="1371600"/>
          </a:xfrm>
          <a:prstGeom prst="rect">
            <a:avLst/>
          </a:prstGeom>
          <a:ln w="28575">
            <a:solidFill>
              <a:srgbClr val="006F58"/>
            </a:solidFill>
          </a:ln>
        </p:spPr>
      </p:pic>
      <p:pic>
        <p:nvPicPr>
          <p:cNvPr id="1028" name="Picture 4" descr="Warehouse, Villa, Rendering, Visualization">
            <a:extLst>
              <a:ext uri="{FF2B5EF4-FFF2-40B4-BE49-F238E27FC236}">
                <a16:creationId xmlns:a16="http://schemas.microsoft.com/office/drawing/2014/main" id="{B3674BE4-7C9C-42D0-906A-E0705D6739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68644" y="1732479"/>
            <a:ext cx="2045026" cy="13716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Warehouse, Villa, Rendering, Visualization">
            <a:extLst>
              <a:ext uri="{FF2B5EF4-FFF2-40B4-BE49-F238E27FC236}">
                <a16:creationId xmlns:a16="http://schemas.microsoft.com/office/drawing/2014/main" id="{B6D45251-0409-437B-A0FE-5AE33AE8355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50293" y="3429000"/>
            <a:ext cx="2045026" cy="1371600"/>
          </a:xfrm>
          <a:prstGeom prst="rect">
            <a:avLst/>
          </a:prstGeom>
          <a:noFill/>
          <a:ln w="28575">
            <a:solidFill>
              <a:srgbClr val="006F58"/>
            </a:solidFill>
          </a:ln>
          <a:extLst>
            <a:ext uri="{909E8E84-426E-40DD-AFC4-6F175D3DCCD1}">
              <a14:hiddenFill xmlns:a14="http://schemas.microsoft.com/office/drawing/2010/main">
                <a:solidFill>
                  <a:srgbClr val="FFFFFF"/>
                </a:solidFill>
              </a14:hiddenFill>
            </a:ext>
          </a:extLst>
        </p:spPr>
      </p:pic>
      <p:pic>
        <p:nvPicPr>
          <p:cNvPr id="18" name="Picture 4" descr="Warehouse, Villa, Rendering, Visualization">
            <a:extLst>
              <a:ext uri="{FF2B5EF4-FFF2-40B4-BE49-F238E27FC236}">
                <a16:creationId xmlns:a16="http://schemas.microsoft.com/office/drawing/2014/main" id="{415DCC49-C4CC-4AAD-B2E8-BED8C04CA32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74026" y="3420900"/>
            <a:ext cx="2045026" cy="1371600"/>
          </a:xfrm>
          <a:prstGeom prst="rect">
            <a:avLst/>
          </a:prstGeom>
          <a:noFill/>
          <a:ln w="28575">
            <a:solidFill>
              <a:srgbClr val="A6192E"/>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86FF230-C3D7-4D42-83EF-A65675063FC9}"/>
              </a:ext>
            </a:extLst>
          </p:cNvPr>
          <p:cNvGrpSpPr/>
          <p:nvPr/>
        </p:nvGrpSpPr>
        <p:grpSpPr>
          <a:xfrm>
            <a:off x="5693132" y="1846779"/>
            <a:ext cx="1507982" cy="1505844"/>
            <a:chOff x="5971616" y="2376101"/>
            <a:chExt cx="1507982" cy="1505844"/>
          </a:xfrm>
        </p:grpSpPr>
        <p:sp>
          <p:nvSpPr>
            <p:cNvPr id="13" name="Arrow: Left-Right 12">
              <a:extLst>
                <a:ext uri="{FF2B5EF4-FFF2-40B4-BE49-F238E27FC236}">
                  <a16:creationId xmlns:a16="http://schemas.microsoft.com/office/drawing/2014/main" id="{95C33710-491B-4E4F-B986-BB1B8029F666}"/>
                </a:ext>
              </a:extLst>
            </p:cNvPr>
            <p:cNvSpPr/>
            <p:nvPr/>
          </p:nvSpPr>
          <p:spPr>
            <a:xfrm>
              <a:off x="5971616" y="2376101"/>
              <a:ext cx="1507982" cy="1143000"/>
            </a:xfrm>
            <a:prstGeom prst="leftRightArrow">
              <a:avLst/>
            </a:prstGeom>
            <a:solidFill>
              <a:schemeClr val="bg2"/>
            </a:solidFill>
            <a:ln>
              <a:solidFill>
                <a:srgbClr val="A61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Not Farm</a:t>
              </a:r>
            </a:p>
            <a:p>
              <a:pPr algn="ctr"/>
              <a:r>
                <a:rPr lang="en-US" sz="1400" b="1" dirty="0">
                  <a:solidFill>
                    <a:schemeClr val="tx1"/>
                  </a:solidFill>
                </a:rPr>
                <a:t>owned</a:t>
              </a:r>
            </a:p>
          </p:txBody>
        </p:sp>
        <p:sp>
          <p:nvSpPr>
            <p:cNvPr id="19" name="Arrow: Down 18">
              <a:extLst>
                <a:ext uri="{FF2B5EF4-FFF2-40B4-BE49-F238E27FC236}">
                  <a16:creationId xmlns:a16="http://schemas.microsoft.com/office/drawing/2014/main" id="{CB9BC09F-A5C9-4FBC-9DFD-B4321E5570B0}"/>
                </a:ext>
              </a:extLst>
            </p:cNvPr>
            <p:cNvSpPr/>
            <p:nvPr/>
          </p:nvSpPr>
          <p:spPr>
            <a:xfrm>
              <a:off x="6371467" y="3235614"/>
              <a:ext cx="697115" cy="646331"/>
            </a:xfrm>
            <a:prstGeom prst="downArrow">
              <a:avLst>
                <a:gd name="adj1" fmla="val 50000"/>
                <a:gd name="adj2" fmla="val 45848"/>
              </a:avLst>
            </a:prstGeom>
            <a:solidFill>
              <a:schemeClr val="bg2"/>
            </a:solidFill>
            <a:ln>
              <a:solidFill>
                <a:srgbClr val="A61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TextBox 21">
            <a:extLst>
              <a:ext uri="{FF2B5EF4-FFF2-40B4-BE49-F238E27FC236}">
                <a16:creationId xmlns:a16="http://schemas.microsoft.com/office/drawing/2014/main" id="{F97C872E-8C47-4428-9E76-A8EB3482E64B}"/>
              </a:ext>
            </a:extLst>
          </p:cNvPr>
          <p:cNvSpPr txBox="1"/>
          <p:nvPr/>
        </p:nvSpPr>
        <p:spPr>
          <a:xfrm rot="20482573">
            <a:off x="5540870" y="3718958"/>
            <a:ext cx="1757515" cy="707886"/>
          </a:xfrm>
          <a:prstGeom prst="rect">
            <a:avLst/>
          </a:prstGeom>
          <a:solidFill>
            <a:srgbClr val="EEECE1">
              <a:alpha val="50196"/>
            </a:srgbClr>
          </a:solidFill>
          <a:ln w="28575">
            <a:solidFill>
              <a:srgbClr val="A6192E"/>
            </a:solidFill>
          </a:ln>
        </p:spPr>
        <p:txBody>
          <a:bodyPr wrap="square" rtlCol="0">
            <a:spAutoFit/>
          </a:bodyPr>
          <a:lstStyle/>
          <a:p>
            <a:pPr algn="ctr"/>
            <a:r>
              <a:rPr lang="en-US" sz="2000" b="1" dirty="0"/>
              <a:t>Preventive Controls Rule</a:t>
            </a:r>
          </a:p>
        </p:txBody>
      </p:sp>
      <p:sp>
        <p:nvSpPr>
          <p:cNvPr id="23" name="TextBox 22">
            <a:extLst>
              <a:ext uri="{FF2B5EF4-FFF2-40B4-BE49-F238E27FC236}">
                <a16:creationId xmlns:a16="http://schemas.microsoft.com/office/drawing/2014/main" id="{30C16FC7-5971-487A-AE64-E50379BE95ED}"/>
              </a:ext>
            </a:extLst>
          </p:cNvPr>
          <p:cNvSpPr txBox="1"/>
          <p:nvPr/>
        </p:nvSpPr>
        <p:spPr>
          <a:xfrm rot="20482573">
            <a:off x="1894049" y="3732466"/>
            <a:ext cx="1757515" cy="707886"/>
          </a:xfrm>
          <a:prstGeom prst="rect">
            <a:avLst/>
          </a:prstGeom>
          <a:solidFill>
            <a:srgbClr val="EEECE1">
              <a:alpha val="50196"/>
            </a:srgbClr>
          </a:solidFill>
          <a:ln w="28575">
            <a:solidFill>
              <a:srgbClr val="006F58"/>
            </a:solidFill>
          </a:ln>
        </p:spPr>
        <p:txBody>
          <a:bodyPr wrap="square" rtlCol="0">
            <a:spAutoFit/>
          </a:bodyPr>
          <a:lstStyle/>
          <a:p>
            <a:pPr algn="ctr"/>
            <a:r>
              <a:rPr lang="en-US" sz="2000" b="1" dirty="0"/>
              <a:t>Produce Safety Rule</a:t>
            </a:r>
          </a:p>
        </p:txBody>
      </p:sp>
      <p:pic>
        <p:nvPicPr>
          <p:cNvPr id="11" name="Picture 10">
            <a:extLst>
              <a:ext uri="{FF2B5EF4-FFF2-40B4-BE49-F238E27FC236}">
                <a16:creationId xmlns:a16="http://schemas.microsoft.com/office/drawing/2014/main" id="{663590AC-C950-D94E-B480-7AEB564B70C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341287" y="1702287"/>
            <a:ext cx="1630311" cy="1464918"/>
          </a:xfrm>
          <a:prstGeom prst="rect">
            <a:avLst/>
          </a:prstGeom>
          <a:ln w="38100">
            <a:solidFill>
              <a:srgbClr val="C00000"/>
            </a:solidFill>
          </a:ln>
        </p:spPr>
      </p:pic>
    </p:spTree>
    <p:extLst>
      <p:ext uri="{BB962C8B-B14F-4D97-AF65-F5344CB8AC3E}">
        <p14:creationId xmlns:p14="http://schemas.microsoft.com/office/powerpoint/2010/main" val="182287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Enforcement Discretion for Farm and Facility Definition</a:t>
            </a:r>
          </a:p>
        </p:txBody>
      </p:sp>
      <p:sp>
        <p:nvSpPr>
          <p:cNvPr id="12" name="Text Placeholder 11"/>
          <p:cNvSpPr>
            <a:spLocks noGrp="1"/>
          </p:cNvSpPr>
          <p:nvPr>
            <p:ph type="body" sz="quarter" idx="10"/>
          </p:nvPr>
        </p:nvSpPr>
        <p:spPr>
          <a:xfrm>
            <a:off x="152400" y="1447800"/>
            <a:ext cx="8839200" cy="5105400"/>
          </a:xfrm>
        </p:spPr>
        <p:txBody>
          <a:bodyPr/>
          <a:lstStyle/>
          <a:p>
            <a:r>
              <a:rPr lang="en-US" sz="2800" dirty="0"/>
              <a:t>Enforcement discretion for </a:t>
            </a:r>
            <a:r>
              <a:rPr lang="en-US" sz="2800" b="1" dirty="0"/>
              <a:t>Facilities</a:t>
            </a:r>
            <a:r>
              <a:rPr lang="en-US" sz="2800" dirty="0"/>
              <a:t> that would qualify as </a:t>
            </a:r>
            <a:r>
              <a:rPr lang="en-US" sz="2800" b="1" dirty="0"/>
              <a:t>Secondary Activities Farms </a:t>
            </a:r>
            <a:r>
              <a:rPr lang="en-US" sz="2800" dirty="0"/>
              <a:t>except for ownership</a:t>
            </a:r>
          </a:p>
          <a:p>
            <a:r>
              <a:rPr lang="en-US" sz="2800" dirty="0"/>
              <a:t>Important because </a:t>
            </a:r>
            <a:r>
              <a:rPr lang="en-US" sz="2800" b="1" dirty="0"/>
              <a:t>Facilities</a:t>
            </a:r>
            <a:r>
              <a:rPr lang="en-US" sz="2800" dirty="0"/>
              <a:t> are required to establish preventive controls as described in the Preventive Controls Rule for Human Food</a:t>
            </a:r>
          </a:p>
          <a:p>
            <a:pPr lvl="1"/>
            <a:r>
              <a:rPr lang="en-US" sz="2400" dirty="0"/>
              <a:t>Enforcement Discretion means that these facilities do not have to establish preventive controls if they are only doing primary or secondary activities farm practices</a:t>
            </a:r>
          </a:p>
          <a:p>
            <a:r>
              <a:rPr lang="en-US" sz="2800" dirty="0"/>
              <a:t>The enforcement discretion also allows these facilities to follow handling requirements for </a:t>
            </a:r>
            <a:r>
              <a:rPr lang="en-US" sz="2800" b="1" dirty="0"/>
              <a:t>Facilities</a:t>
            </a:r>
            <a:r>
              <a:rPr lang="en-US" sz="2800" dirty="0"/>
              <a:t> (CGMPs, part 117) </a:t>
            </a:r>
            <a:r>
              <a:rPr lang="en-US" sz="2800" i="1" u="sng" dirty="0"/>
              <a:t>or</a:t>
            </a:r>
            <a:r>
              <a:rPr lang="en-US" sz="2800" dirty="0"/>
              <a:t> </a:t>
            </a:r>
            <a:r>
              <a:rPr lang="en-US" sz="2800" b="1" dirty="0"/>
              <a:t>Farms </a:t>
            </a:r>
            <a:r>
              <a:rPr lang="en-US" sz="2800" dirty="0"/>
              <a:t>(PSR, part 112)</a:t>
            </a:r>
          </a:p>
        </p:txBody>
      </p:sp>
    </p:spTree>
    <p:extLst>
      <p:ext uri="{BB962C8B-B14F-4D97-AF65-F5344CB8AC3E}">
        <p14:creationId xmlns:p14="http://schemas.microsoft.com/office/powerpoint/2010/main" val="197385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Affect Operation Status as Farm or Facility</a:t>
            </a:r>
          </a:p>
        </p:txBody>
      </p:sp>
      <p:sp>
        <p:nvSpPr>
          <p:cNvPr id="3" name="Text Placeholder 2"/>
          <p:cNvSpPr>
            <a:spLocks noGrp="1"/>
          </p:cNvSpPr>
          <p:nvPr>
            <p:ph type="body" sz="quarter" idx="10"/>
          </p:nvPr>
        </p:nvSpPr>
        <p:spPr>
          <a:xfrm>
            <a:off x="304800" y="1447800"/>
            <a:ext cx="8458200" cy="4114800"/>
          </a:xfrm>
        </p:spPr>
        <p:txBody>
          <a:bodyPr/>
          <a:lstStyle/>
          <a:p>
            <a:pPr marL="0" indent="0">
              <a:buNone/>
            </a:pPr>
            <a:r>
              <a:rPr lang="en-US" sz="2800" dirty="0"/>
              <a:t>FDA published guidance to describe current thinking on topics such as activities and definitions</a:t>
            </a:r>
          </a:p>
          <a:p>
            <a:r>
              <a:rPr lang="en-US" sz="2800" dirty="0"/>
              <a:t>Farms: Growing, harvesting, </a:t>
            </a:r>
            <a:r>
              <a:rPr lang="en-US" sz="2800" dirty="0">
                <a:solidFill>
                  <a:schemeClr val="accent6">
                    <a:lumMod val="75000"/>
                  </a:schemeClr>
                </a:solidFill>
              </a:rPr>
              <a:t>packing, holding, manufacturing/processing (limited and specific)</a:t>
            </a:r>
          </a:p>
          <a:p>
            <a:r>
              <a:rPr lang="en-US" sz="2800" dirty="0"/>
              <a:t>Facilities: </a:t>
            </a:r>
            <a:r>
              <a:rPr lang="en-US" sz="2800" dirty="0">
                <a:solidFill>
                  <a:schemeClr val="accent6">
                    <a:lumMod val="75000"/>
                  </a:schemeClr>
                </a:solidFill>
              </a:rPr>
              <a:t>Packing, holding</a:t>
            </a:r>
            <a:r>
              <a:rPr lang="en-US" sz="2800" dirty="0"/>
              <a:t>, </a:t>
            </a:r>
            <a:r>
              <a:rPr lang="en-US" sz="2800" dirty="0">
                <a:solidFill>
                  <a:schemeClr val="accent6">
                    <a:lumMod val="75000"/>
                  </a:schemeClr>
                </a:solidFill>
              </a:rPr>
              <a:t>manufacturing/processing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57400" y="4038600"/>
            <a:ext cx="5330226" cy="2199887"/>
          </a:xfrm>
          <a:prstGeom prst="rect">
            <a:avLst/>
          </a:prstGeom>
          <a:ln w="28575">
            <a:solidFill>
              <a:schemeClr val="tx1"/>
            </a:solidFill>
          </a:ln>
        </p:spPr>
      </p:pic>
    </p:spTree>
    <p:extLst>
      <p:ext uri="{BB962C8B-B14F-4D97-AF65-F5344CB8AC3E}">
        <p14:creationId xmlns:p14="http://schemas.microsoft.com/office/powerpoint/2010/main" val="384835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lstStyle/>
          <a:p>
            <a:r>
              <a:rPr lang="en-US" dirty="0"/>
              <a:t>How Activities Affect Operation Status</a:t>
            </a:r>
          </a:p>
        </p:txBody>
      </p:sp>
      <p:sp>
        <p:nvSpPr>
          <p:cNvPr id="3" name="Content Placeholder 2"/>
          <p:cNvSpPr>
            <a:spLocks noGrp="1"/>
          </p:cNvSpPr>
          <p:nvPr>
            <p:ph idx="1"/>
          </p:nvPr>
        </p:nvSpPr>
        <p:spPr>
          <a:xfrm>
            <a:off x="304800" y="1143000"/>
            <a:ext cx="8534400" cy="4267200"/>
          </a:xfrm>
        </p:spPr>
        <p:txBody>
          <a:bodyPr/>
          <a:lstStyle/>
          <a:p>
            <a:r>
              <a:rPr lang="en-US" sz="2800" b="1" dirty="0"/>
              <a:t>Facilities</a:t>
            </a:r>
            <a:r>
              <a:rPr lang="en-US" sz="2800" dirty="0"/>
              <a:t>: Pack, Hold, Manufacture/Process</a:t>
            </a:r>
          </a:p>
          <a:p>
            <a:pPr lvl="1"/>
            <a:r>
              <a:rPr lang="en-US" sz="2400" dirty="0"/>
              <a:t>Manufacturing/Processing activities generally make an operation fall under the definition of a facility</a:t>
            </a:r>
          </a:p>
          <a:p>
            <a:pPr lvl="2"/>
            <a:r>
              <a:rPr lang="en-US" sz="2000" dirty="0"/>
              <a:t>For example, chopping, freezing, thermal processing</a:t>
            </a:r>
          </a:p>
          <a:p>
            <a:pPr lvl="1"/>
            <a:r>
              <a:rPr lang="en-US" sz="2400" dirty="0"/>
              <a:t>A few specific Manufacturing/Processing activities can be done at a farm (under the farm definition)</a:t>
            </a:r>
          </a:p>
          <a:p>
            <a:pPr lvl="2"/>
            <a:r>
              <a:rPr lang="en-US" sz="2000" dirty="0"/>
              <a:t>Only packaging and labeling, dehydrating and drying that does not result in a distinct commodity, or treatment for ripening</a:t>
            </a:r>
          </a:p>
          <a:p>
            <a:pPr lvl="1"/>
            <a:r>
              <a:rPr lang="en-US" sz="2400" dirty="0"/>
              <a:t>Other Manufacturing/Processing activities can be done at a farm under enforcement discretion</a:t>
            </a:r>
          </a:p>
          <a:p>
            <a:pPr lvl="2"/>
            <a:r>
              <a:rPr lang="en-US" sz="2000" dirty="0"/>
              <a:t>Coloring produce RACs, or </a:t>
            </a:r>
          </a:p>
          <a:p>
            <a:pPr lvl="2"/>
            <a:r>
              <a:rPr lang="en-US" sz="2000" dirty="0"/>
              <a:t>Packing, packaging, labeling, or holding of dried/dehydrated RACs that are a distinct commodity (e.g., dried beans)</a:t>
            </a:r>
          </a:p>
          <a:p>
            <a:pPr lvl="1"/>
            <a:endParaRPr lang="en-US" sz="2400" dirty="0"/>
          </a:p>
        </p:txBody>
      </p:sp>
    </p:spTree>
    <p:extLst>
      <p:ext uri="{BB962C8B-B14F-4D97-AF65-F5344CB8AC3E}">
        <p14:creationId xmlns:p14="http://schemas.microsoft.com/office/powerpoint/2010/main" val="2417637538"/>
      </p:ext>
    </p:extLst>
  </p:cSld>
  <p:clrMapOvr>
    <a:masterClrMapping/>
  </p:clrMapOvr>
</p:sld>
</file>

<file path=ppt/theme/theme1.xml><?xml version="1.0" encoding="utf-8"?>
<a:theme xmlns:a="http://schemas.openxmlformats.org/drawingml/2006/main" name="2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17832</TotalTime>
  <Words>4296</Words>
  <Application>Microsoft Macintosh PowerPoint</Application>
  <PresentationFormat>On-screen Show (4:3)</PresentationFormat>
  <Paragraphs>172</Paragraphs>
  <Slides>11</Slides>
  <Notes>11</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2_Strawberries</vt:lpstr>
      <vt:lpstr>Which FSMA Rule Applies to My Operation?</vt:lpstr>
      <vt:lpstr>Farm and Facility Definitions Depend on Activities and Ownership</vt:lpstr>
      <vt:lpstr>Farm and Facility Definitions Depend on Activities and Ownership</vt:lpstr>
      <vt:lpstr>Example: Primary Production Farm</vt:lpstr>
      <vt:lpstr>Example: Secondary Activities Farm</vt:lpstr>
      <vt:lpstr>Definition of Farm and Facility Resulted in Different Rules Based on Ownership</vt:lpstr>
      <vt:lpstr>Enforcement Discretion for Farm and Facility Definition</vt:lpstr>
      <vt:lpstr>Activities Affect Operation Status as Farm or Facility</vt:lpstr>
      <vt:lpstr>How Activities Affect Operation Status</vt:lpstr>
      <vt:lpstr>Summary of Activities and Enforcement Discretion for Definitions</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Wall</dc:creator>
  <cp:lastModifiedBy>Rob Way</cp:lastModifiedBy>
  <cp:revision>974</cp:revision>
  <cp:lastPrinted>2019-05-07T16:43:20Z</cp:lastPrinted>
  <dcterms:created xsi:type="dcterms:W3CDTF">2013-05-09T16:30:56Z</dcterms:created>
  <dcterms:modified xsi:type="dcterms:W3CDTF">2021-06-30T21:24:43Z</dcterms:modified>
</cp:coreProperties>
</file>